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Antonio Bold" charset="1" panose="02000803000000000000"/>
      <p:regular r:id="rId40"/>
    </p:embeddedFont>
    <p:embeddedFont>
      <p:font typeface="Montserrat Medium" charset="1" panose="00000600000000000000"/>
      <p:regular r:id="rId41"/>
    </p:embeddedFont>
    <p:embeddedFont>
      <p:font typeface="Telegraf 1" charset="1" panose="00000500000000000000"/>
      <p:regular r:id="rId42"/>
    </p:embeddedFont>
    <p:embeddedFont>
      <p:font typeface="Open Sans Bold" charset="1" panose="020B0806030504020204"/>
      <p:regular r:id="rId43"/>
    </p:embeddedFont>
    <p:embeddedFont>
      <p:font typeface="Telegraf 1 Medium" charset="1" panose="00000600000000000000"/>
      <p:regular r:id="rId44"/>
    </p:embeddedFont>
    <p:embeddedFont>
      <p:font typeface="Telegraf 2 Bold" charset="1" panose="00000800000000000000"/>
      <p:regular r:id="rId45"/>
    </p:embeddedFont>
    <p:embeddedFont>
      <p:font typeface="Cyberjunkies" charset="1" panose="00000500000000000000"/>
      <p:regular r:id="rId46"/>
    </p:embeddedFont>
    <p:embeddedFont>
      <p:font typeface="Montserrat Bold" charset="1" panose="00000800000000000000"/>
      <p:regular r:id="rId47"/>
    </p:embeddedFont>
    <p:embeddedFont>
      <p:font typeface="Antonio Ultra-Bold" charset="1" panose="02000803000000000000"/>
      <p:regular r:id="rId48"/>
    </p:embeddedFont>
    <p:embeddedFont>
      <p:font typeface="Antonio Light" charset="1" panose="02000303000000000000"/>
      <p:regular r:id="rId49"/>
    </p:embeddedFont>
    <p:embeddedFont>
      <p:font typeface="Raleway Ultra-Bold" charset="1" panose="00000000000000000000"/>
      <p:regular r:id="rId50"/>
    </p:embeddedFont>
    <p:embeddedFont>
      <p:font typeface="Raleway Medium" charset="1" panose="000000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1.gif" Type="http://schemas.openxmlformats.org/officeDocument/2006/relationships/image"/><Relationship Id="rId9"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1.gif"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5.png" Type="http://schemas.openxmlformats.org/officeDocument/2006/relationships/image"/><Relationship Id="rId7" Target="../media/image11.gif"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1.gif"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3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svg" Type="http://schemas.openxmlformats.org/officeDocument/2006/relationships/image"/><Relationship Id="rId11" Target="../media/image51.pn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1.gif"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 Id="rId9" Target="../media/image4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jpeg" Type="http://schemas.openxmlformats.org/officeDocument/2006/relationships/image"/><Relationship Id="rId3" Target="../media/VAGX2JGYZ2A.mp4" Type="http://schemas.openxmlformats.org/officeDocument/2006/relationships/video"/><Relationship Id="rId4" Target="../media/VAGX2JGYZ2A.mp4" Type="http://schemas.microsoft.com/office/2007/relationships/media"/></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3159"/>
            <a:ext cx="8706299" cy="10283841"/>
          </a:xfrm>
          <a:custGeom>
            <a:avLst/>
            <a:gdLst/>
            <a:ahLst/>
            <a:cxnLst/>
            <a:rect r="r" b="b" t="t" l="l"/>
            <a:pathLst>
              <a:path h="10283841" w="8706299">
                <a:moveTo>
                  <a:pt x="0" y="0"/>
                </a:moveTo>
                <a:lnTo>
                  <a:pt x="8706299" y="0"/>
                </a:lnTo>
                <a:lnTo>
                  <a:pt x="8706299" y="10283841"/>
                </a:lnTo>
                <a:lnTo>
                  <a:pt x="0" y="10283841"/>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53164" y="1189894"/>
            <a:ext cx="717581" cy="844471"/>
          </a:xfrm>
          <a:custGeom>
            <a:avLst/>
            <a:gdLst/>
            <a:ahLst/>
            <a:cxnLst/>
            <a:rect r="r" b="b" t="t" l="l"/>
            <a:pathLst>
              <a:path h="844471" w="717581">
                <a:moveTo>
                  <a:pt x="0" y="0"/>
                </a:moveTo>
                <a:lnTo>
                  <a:pt x="717582" y="0"/>
                </a:lnTo>
                <a:lnTo>
                  <a:pt x="717582" y="844471"/>
                </a:lnTo>
                <a:lnTo>
                  <a:pt x="0" y="8444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6030363" y="896714"/>
            <a:ext cx="2680687" cy="897724"/>
            <a:chOff x="0" y="0"/>
            <a:chExt cx="706025" cy="236438"/>
          </a:xfrm>
        </p:grpSpPr>
        <p:sp>
          <p:nvSpPr>
            <p:cNvPr name="Freeform 5" id="5"/>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solidFill>
              <a:srgbClr val="000000"/>
            </a:solidFill>
          </p:spPr>
        </p:sp>
        <p:sp>
          <p:nvSpPr>
            <p:cNvPr name="TextBox 6" id="6"/>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grpSp>
        <p:nvGrpSpPr>
          <p:cNvPr name="Group 7" id="7"/>
          <p:cNvGrpSpPr/>
          <p:nvPr/>
        </p:nvGrpSpPr>
        <p:grpSpPr>
          <a:xfrm rot="0">
            <a:off x="8893042" y="2034365"/>
            <a:ext cx="7137321" cy="713732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54902"/>
              </a:srgbClr>
            </a:solidFill>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10" id="10"/>
          <p:cNvSpPr/>
          <p:nvPr/>
        </p:nvSpPr>
        <p:spPr>
          <a:xfrm flipH="false" flipV="false" rot="0">
            <a:off x="9005283" y="1028700"/>
            <a:ext cx="7624796" cy="8142986"/>
          </a:xfrm>
          <a:custGeom>
            <a:avLst/>
            <a:gdLst/>
            <a:ahLst/>
            <a:cxnLst/>
            <a:rect r="r" b="b" t="t" l="l"/>
            <a:pathLst>
              <a:path h="8142986" w="7624796">
                <a:moveTo>
                  <a:pt x="0" y="0"/>
                </a:moveTo>
                <a:lnTo>
                  <a:pt x="7624797" y="0"/>
                </a:lnTo>
                <a:lnTo>
                  <a:pt x="7624797" y="8142986"/>
                </a:lnTo>
                <a:lnTo>
                  <a:pt x="0" y="81429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8565072" y="3610037"/>
            <a:ext cx="3587414" cy="2530757"/>
          </a:xfrm>
          <a:custGeom>
            <a:avLst/>
            <a:gdLst/>
            <a:ahLst/>
            <a:cxnLst/>
            <a:rect r="r" b="b" t="t" l="l"/>
            <a:pathLst>
              <a:path h="2530757" w="3587414">
                <a:moveTo>
                  <a:pt x="0" y="0"/>
                </a:moveTo>
                <a:lnTo>
                  <a:pt x="3587414" y="0"/>
                </a:lnTo>
                <a:lnTo>
                  <a:pt x="3587414" y="2530758"/>
                </a:lnTo>
                <a:lnTo>
                  <a:pt x="0" y="25307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028700" y="5388883"/>
            <a:ext cx="7081598" cy="2578575"/>
          </a:xfrm>
          <a:prstGeom prst="rect">
            <a:avLst/>
          </a:prstGeom>
        </p:spPr>
        <p:txBody>
          <a:bodyPr anchor="t" rtlCol="false" tIns="0" lIns="0" bIns="0" rIns="0">
            <a:spAutoFit/>
          </a:bodyPr>
          <a:lstStyle/>
          <a:p>
            <a:pPr algn="just">
              <a:lnSpc>
                <a:spcPts val="10173"/>
              </a:lnSpc>
              <a:spcBef>
                <a:spcPct val="0"/>
              </a:spcBef>
            </a:pPr>
            <a:r>
              <a:rPr lang="en-US" b="true" sz="8770">
                <a:solidFill>
                  <a:srgbClr val="FFFFFF"/>
                </a:solidFill>
                <a:latin typeface="Antonio Bold"/>
                <a:ea typeface="Antonio Bold"/>
                <a:cs typeface="Antonio Bold"/>
                <a:sym typeface="Antonio Bold"/>
              </a:rPr>
              <a:t>FIREWALL PHOENIX S.R.L</a:t>
            </a:r>
          </a:p>
        </p:txBody>
      </p:sp>
      <p:sp>
        <p:nvSpPr>
          <p:cNvPr name="TextBox 13" id="13"/>
          <p:cNvSpPr txBox="true"/>
          <p:nvPr/>
        </p:nvSpPr>
        <p:spPr>
          <a:xfrm rot="0">
            <a:off x="16630080" y="1189894"/>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E9E9E9"/>
                </a:solidFill>
                <a:latin typeface="Montserrat Medium"/>
                <a:ea typeface="Montserrat Medium"/>
                <a:cs typeface="Montserrat Medium"/>
                <a:sym typeface="Montserrat Medium"/>
              </a:rPr>
              <a:t>01/29</a:t>
            </a:r>
          </a:p>
        </p:txBody>
      </p:sp>
      <p:sp>
        <p:nvSpPr>
          <p:cNvPr name="TextBox 14" id="14"/>
          <p:cNvSpPr txBox="true"/>
          <p:nvPr/>
        </p:nvSpPr>
        <p:spPr>
          <a:xfrm rot="0">
            <a:off x="1028700" y="4275336"/>
            <a:ext cx="5621256" cy="600080"/>
          </a:xfrm>
          <a:prstGeom prst="rect">
            <a:avLst/>
          </a:prstGeom>
        </p:spPr>
        <p:txBody>
          <a:bodyPr anchor="t" rtlCol="false" tIns="0" lIns="0" bIns="0" rIns="0">
            <a:spAutoFit/>
          </a:bodyPr>
          <a:lstStyle/>
          <a:p>
            <a:pPr algn="ctr">
              <a:lnSpc>
                <a:spcPts val="4351"/>
              </a:lnSpc>
              <a:spcBef>
                <a:spcPct val="0"/>
              </a:spcBef>
            </a:pPr>
            <a:r>
              <a:rPr lang="en-US" sz="3751">
                <a:solidFill>
                  <a:srgbClr val="FFFFFF"/>
                </a:solidFill>
                <a:latin typeface="Telegraf 1"/>
                <a:ea typeface="Telegraf 1"/>
                <a:cs typeface="Telegraf 1"/>
                <a:sym typeface="Telegraf 1"/>
              </a:rPr>
              <a:t>Presentazione Software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86907"/>
            <a:ext cx="8755503" cy="10341959"/>
          </a:xfrm>
          <a:custGeom>
            <a:avLst/>
            <a:gdLst/>
            <a:ahLst/>
            <a:cxnLst/>
            <a:rect r="r" b="b" t="t" l="l"/>
            <a:pathLst>
              <a:path h="10341959" w="8755503">
                <a:moveTo>
                  <a:pt x="0" y="0"/>
                </a:moveTo>
                <a:lnTo>
                  <a:pt x="8755503" y="0"/>
                </a:lnTo>
                <a:lnTo>
                  <a:pt x="8755503" y="10341960"/>
                </a:lnTo>
                <a:lnTo>
                  <a:pt x="0" y="1034196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918956" y="583894"/>
            <a:ext cx="2680687" cy="897724"/>
            <a:chOff x="0" y="0"/>
            <a:chExt cx="706025" cy="236438"/>
          </a:xfrm>
        </p:grpSpPr>
        <p:sp>
          <p:nvSpPr>
            <p:cNvPr name="Freeform 4" id="4"/>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solidFill>
              <a:srgbClr val="000000"/>
            </a:solidFill>
          </p:spPr>
        </p:sp>
        <p:sp>
          <p:nvSpPr>
            <p:cNvPr name="TextBox 5" id="5"/>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TextBox 6" id="6"/>
          <p:cNvSpPr txBox="true"/>
          <p:nvPr/>
        </p:nvSpPr>
        <p:spPr>
          <a:xfrm rot="0">
            <a:off x="16685297" y="905746"/>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09/29</a:t>
            </a:r>
          </a:p>
        </p:txBody>
      </p:sp>
      <p:sp>
        <p:nvSpPr>
          <p:cNvPr name="TextBox 7" id="7"/>
          <p:cNvSpPr txBox="true"/>
          <p:nvPr/>
        </p:nvSpPr>
        <p:spPr>
          <a:xfrm rot="0">
            <a:off x="4541600" y="556633"/>
            <a:ext cx="9106197" cy="718156"/>
          </a:xfrm>
          <a:prstGeom prst="rect">
            <a:avLst/>
          </a:prstGeom>
        </p:spPr>
        <p:txBody>
          <a:bodyPr anchor="t" rtlCol="false" tIns="0" lIns="0" bIns="0" rIns="0">
            <a:spAutoFit/>
          </a:bodyPr>
          <a:lstStyle/>
          <a:p>
            <a:pPr algn="ctr">
              <a:lnSpc>
                <a:spcPts val="5213"/>
              </a:lnSpc>
              <a:spcBef>
                <a:spcPct val="0"/>
              </a:spcBef>
            </a:pPr>
            <a:r>
              <a:rPr lang="en-US" b="true" sz="4494">
                <a:solidFill>
                  <a:srgbClr val="000000"/>
                </a:solidFill>
                <a:latin typeface="Telegraf 1 Medium"/>
                <a:ea typeface="Telegraf 1 Medium"/>
                <a:cs typeface="Telegraf 1 Medium"/>
                <a:sym typeface="Telegraf 1 Medium"/>
              </a:rPr>
              <a:t>SUBNETTING</a:t>
            </a:r>
          </a:p>
        </p:txBody>
      </p:sp>
      <p:sp>
        <p:nvSpPr>
          <p:cNvPr name="TextBox 8" id="8"/>
          <p:cNvSpPr txBox="true"/>
          <p:nvPr/>
        </p:nvSpPr>
        <p:spPr>
          <a:xfrm rot="0">
            <a:off x="2097276" y="2509923"/>
            <a:ext cx="14093447" cy="6748377"/>
          </a:xfrm>
          <a:prstGeom prst="rect">
            <a:avLst/>
          </a:prstGeom>
        </p:spPr>
        <p:txBody>
          <a:bodyPr anchor="t" rtlCol="false" tIns="0" lIns="0" bIns="0" rIns="0">
            <a:spAutoFit/>
          </a:bodyPr>
          <a:lstStyle/>
          <a:p>
            <a:pPr algn="l">
              <a:lnSpc>
                <a:spcPts val="2996"/>
              </a:lnSpc>
            </a:pPr>
          </a:p>
          <a:p>
            <a:pPr algn="l">
              <a:lnSpc>
                <a:spcPts val="2996"/>
              </a:lnSpc>
            </a:pPr>
            <a:r>
              <a:rPr lang="en-US" sz="2582" b="true">
                <a:solidFill>
                  <a:srgbClr val="FFFFFF"/>
                </a:solidFill>
                <a:latin typeface="Telegraf 1 Medium"/>
                <a:ea typeface="Telegraf 1 Medium"/>
                <a:cs typeface="Telegraf 1 Medium"/>
                <a:sym typeface="Telegraf 1 Medium"/>
              </a:rPr>
              <a:t>● IDS/IPS: Gli IDS (Intrusion Detection Systems) monitorano il traffico per rilevare comportamenti sospetti, mentre gli IPS (Intrusion Prevention Systems) intervengono per bloccare attivamente il traffico dannoso. La loro implementazione all'interno della rete permette di identificare e prevenire attacchi come SQL injection, brute force e DDoS. </a:t>
            </a:r>
          </a:p>
          <a:p>
            <a:pPr algn="l">
              <a:lnSpc>
                <a:spcPts val="2996"/>
              </a:lnSpc>
            </a:pPr>
            <a:r>
              <a:rPr lang="en-US" sz="2582" b="true">
                <a:solidFill>
                  <a:srgbClr val="FFFFFF"/>
                </a:solidFill>
                <a:latin typeface="Telegraf 1 Medium"/>
                <a:ea typeface="Telegraf 1 Medium"/>
                <a:cs typeface="Telegraf 1 Medium"/>
                <a:sym typeface="Telegraf 1 Medium"/>
              </a:rPr>
              <a:t>● SIEM: Il sistema SIEM raccoglie e analizza i log provenienti dai dispositivi di rete, server e applicazioni. Grazie alla correlazione degli eventi, il SIEM è in grado di rilevare anomalie e attività sospette, generando allarmi in tempo reale e migliorando la risposta agli incidenti di sicurezza.</a:t>
            </a:r>
          </a:p>
          <a:p>
            <a:pPr algn="l">
              <a:lnSpc>
                <a:spcPts val="2996"/>
              </a:lnSpc>
            </a:pPr>
            <a:r>
              <a:rPr lang="en-US" sz="2582" b="true">
                <a:solidFill>
                  <a:srgbClr val="FFFFFF"/>
                </a:solidFill>
                <a:latin typeface="Telegraf 1 Medium"/>
                <a:ea typeface="Telegraf 1 Medium"/>
                <a:cs typeface="Telegraf 1 Medium"/>
                <a:sym typeface="Telegraf 1 Medium"/>
              </a:rPr>
              <a:t> ● Firewall e ACL: I firewall segmentano la rete e proteggono i dispositivi aziendali da attacchi esterni. L'uso di Access Control Lists (ACL) permette di creare regole granulari che gestiscono il traffico tra le diverse VLAN, limitando la comunicazione solo a quella necessaria e migliorando la sicurezza complessiva.</a:t>
            </a:r>
          </a:p>
          <a:p>
            <a:pPr algn="l">
              <a:lnSpc>
                <a:spcPts val="2996"/>
              </a:lnSpc>
              <a:spcBef>
                <a:spcPct val="0"/>
              </a:spcBef>
            </a:pPr>
            <a:r>
              <a:rPr lang="en-US" b="true" sz="2582">
                <a:solidFill>
                  <a:srgbClr val="FFFFFF"/>
                </a:solidFill>
                <a:latin typeface="Telegraf 1 Medium"/>
                <a:ea typeface="Telegraf 1 Medium"/>
                <a:cs typeface="Telegraf 1 Medium"/>
                <a:sym typeface="Telegraf 1 Medium"/>
              </a:rPr>
              <a:t> ● Proxy e DPI (Deep Packet Inspection): Il proxy è utilizzato per monitorare e filtrare il traffico HTTP/HTTPS in entrata e in uscita dalla rete aziendale. Attraverso la Deep Packet Inspection (DPI), il proxy analizza il contenuto del traffico e blocca minacce come malware, phishing, e tentativi di accesso non autorizzato. Inoltre, il proxy consente di implementare politiche di URL Filtering, evitando l'accesso a siti dannosi o non aziendali.</a:t>
            </a:r>
          </a:p>
        </p:txBody>
      </p:sp>
      <p:sp>
        <p:nvSpPr>
          <p:cNvPr name="TextBox 9" id="9"/>
          <p:cNvSpPr txBox="true"/>
          <p:nvPr/>
        </p:nvSpPr>
        <p:spPr>
          <a:xfrm rot="0">
            <a:off x="1846114" y="2115715"/>
            <a:ext cx="4855726" cy="452882"/>
          </a:xfrm>
          <a:prstGeom prst="rect">
            <a:avLst/>
          </a:prstGeom>
        </p:spPr>
        <p:txBody>
          <a:bodyPr anchor="t" rtlCol="false" tIns="0" lIns="0" bIns="0" rIns="0">
            <a:spAutoFit/>
          </a:bodyPr>
          <a:lstStyle/>
          <a:p>
            <a:pPr algn="ctr">
              <a:lnSpc>
                <a:spcPts val="3363"/>
              </a:lnSpc>
              <a:spcBef>
                <a:spcPct val="0"/>
              </a:spcBef>
            </a:pPr>
            <a:r>
              <a:rPr lang="en-US" b="true" sz="2899">
                <a:solidFill>
                  <a:srgbClr val="000000"/>
                </a:solidFill>
                <a:latin typeface="Telegraf 1 Medium"/>
                <a:ea typeface="Telegraf 1 Medium"/>
                <a:cs typeface="Telegraf 1 Medium"/>
                <a:sym typeface="Telegraf 1 Medium"/>
              </a:rPr>
              <a:t>5. Sicurezza e Monitoraggio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86907"/>
            <a:ext cx="8755503" cy="10341959"/>
          </a:xfrm>
          <a:custGeom>
            <a:avLst/>
            <a:gdLst/>
            <a:ahLst/>
            <a:cxnLst/>
            <a:rect r="r" b="b" t="t" l="l"/>
            <a:pathLst>
              <a:path h="10341959" w="8755503">
                <a:moveTo>
                  <a:pt x="0" y="0"/>
                </a:moveTo>
                <a:lnTo>
                  <a:pt x="8755503" y="0"/>
                </a:lnTo>
                <a:lnTo>
                  <a:pt x="8755503" y="10341960"/>
                </a:lnTo>
                <a:lnTo>
                  <a:pt x="0" y="1034196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918956" y="583894"/>
            <a:ext cx="2680687" cy="897724"/>
            <a:chOff x="0" y="0"/>
            <a:chExt cx="706025" cy="236438"/>
          </a:xfrm>
        </p:grpSpPr>
        <p:sp>
          <p:nvSpPr>
            <p:cNvPr name="Freeform 4" id="4"/>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solidFill>
              <a:srgbClr val="000000"/>
            </a:solidFill>
          </p:spPr>
        </p:sp>
        <p:sp>
          <p:nvSpPr>
            <p:cNvPr name="TextBox 5" id="5"/>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TextBox 6" id="6"/>
          <p:cNvSpPr txBox="true"/>
          <p:nvPr/>
        </p:nvSpPr>
        <p:spPr>
          <a:xfrm rot="0">
            <a:off x="16685297" y="905746"/>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10/29</a:t>
            </a:r>
          </a:p>
        </p:txBody>
      </p:sp>
      <p:sp>
        <p:nvSpPr>
          <p:cNvPr name="TextBox 7" id="7"/>
          <p:cNvSpPr txBox="true"/>
          <p:nvPr/>
        </p:nvSpPr>
        <p:spPr>
          <a:xfrm rot="0">
            <a:off x="4541600" y="556633"/>
            <a:ext cx="9106197" cy="718156"/>
          </a:xfrm>
          <a:prstGeom prst="rect">
            <a:avLst/>
          </a:prstGeom>
        </p:spPr>
        <p:txBody>
          <a:bodyPr anchor="t" rtlCol="false" tIns="0" lIns="0" bIns="0" rIns="0">
            <a:spAutoFit/>
          </a:bodyPr>
          <a:lstStyle/>
          <a:p>
            <a:pPr algn="ctr">
              <a:lnSpc>
                <a:spcPts val="5213"/>
              </a:lnSpc>
              <a:spcBef>
                <a:spcPct val="0"/>
              </a:spcBef>
            </a:pPr>
            <a:r>
              <a:rPr lang="en-US" b="true" sz="4494">
                <a:solidFill>
                  <a:srgbClr val="000000"/>
                </a:solidFill>
                <a:latin typeface="Telegraf 1 Medium"/>
                <a:ea typeface="Telegraf 1 Medium"/>
                <a:cs typeface="Telegraf 1 Medium"/>
                <a:sym typeface="Telegraf 1 Medium"/>
              </a:rPr>
              <a:t>SUBNETTING</a:t>
            </a:r>
          </a:p>
        </p:txBody>
      </p:sp>
      <p:sp>
        <p:nvSpPr>
          <p:cNvPr name="TextBox 8" id="8"/>
          <p:cNvSpPr txBox="true"/>
          <p:nvPr/>
        </p:nvSpPr>
        <p:spPr>
          <a:xfrm rot="0">
            <a:off x="2852733" y="3601477"/>
            <a:ext cx="12582535" cy="4192457"/>
          </a:xfrm>
          <a:prstGeom prst="rect">
            <a:avLst/>
          </a:prstGeom>
        </p:spPr>
        <p:txBody>
          <a:bodyPr anchor="t" rtlCol="false" tIns="0" lIns="0" bIns="0" rIns="0">
            <a:spAutoFit/>
          </a:bodyPr>
          <a:lstStyle/>
          <a:p>
            <a:pPr algn="l">
              <a:lnSpc>
                <a:spcPts val="3879"/>
              </a:lnSpc>
            </a:pPr>
          </a:p>
          <a:p>
            <a:pPr algn="l">
              <a:lnSpc>
                <a:spcPts val="4233"/>
              </a:lnSpc>
              <a:spcBef>
                <a:spcPct val="0"/>
              </a:spcBef>
            </a:pPr>
            <a:r>
              <a:rPr lang="en-US" b="true" sz="3649">
                <a:solidFill>
                  <a:srgbClr val="FFFFFF"/>
                </a:solidFill>
                <a:latin typeface="Telegraf 1 Medium"/>
                <a:ea typeface="Telegraf 1 Medium"/>
                <a:cs typeface="Telegraf 1 Medium"/>
                <a:sym typeface="Telegraf 1 Medium"/>
              </a:rPr>
              <a:t> La rete è progettata per garantire la protezione dei dati sensibili e la privacy in linea con le normative del GDPR. Gli accessi alle informazioni aziendali sono limitati e tracciabili, e tutte le comunicazioni tra i dispositivi della rete sono protette tramite crittografia. La gestione dei diritti di accesso è centralizzata, assicurando che solo gli utenti autorizzati possano accedere ai dati sensibili. </a:t>
            </a:r>
          </a:p>
        </p:txBody>
      </p:sp>
      <p:sp>
        <p:nvSpPr>
          <p:cNvPr name="TextBox 9" id="9"/>
          <p:cNvSpPr txBox="true"/>
          <p:nvPr/>
        </p:nvSpPr>
        <p:spPr>
          <a:xfrm rot="0">
            <a:off x="2887068" y="2392384"/>
            <a:ext cx="3840242" cy="1377779"/>
          </a:xfrm>
          <a:prstGeom prst="rect">
            <a:avLst/>
          </a:prstGeom>
        </p:spPr>
        <p:txBody>
          <a:bodyPr anchor="t" rtlCol="false" tIns="0" lIns="0" bIns="0" rIns="0">
            <a:spAutoFit/>
          </a:bodyPr>
          <a:lstStyle/>
          <a:p>
            <a:pPr algn="ctr">
              <a:lnSpc>
                <a:spcPts val="3585"/>
              </a:lnSpc>
            </a:pPr>
          </a:p>
          <a:p>
            <a:pPr algn="ctr">
              <a:lnSpc>
                <a:spcPts val="3585"/>
              </a:lnSpc>
            </a:pPr>
            <a:r>
              <a:rPr lang="en-US" sz="3091" b="true">
                <a:solidFill>
                  <a:srgbClr val="000000"/>
                </a:solidFill>
                <a:latin typeface="Telegraf 1 Medium"/>
                <a:ea typeface="Telegraf 1 Medium"/>
                <a:cs typeface="Telegraf 1 Medium"/>
                <a:sym typeface="Telegraf 1 Medium"/>
              </a:rPr>
              <a:t>6. Compliance GDPR</a:t>
            </a:r>
          </a:p>
          <a:p>
            <a:pPr algn="ctr">
              <a:lnSpc>
                <a:spcPts val="3585"/>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86907"/>
            <a:ext cx="8755503" cy="10341959"/>
          </a:xfrm>
          <a:custGeom>
            <a:avLst/>
            <a:gdLst/>
            <a:ahLst/>
            <a:cxnLst/>
            <a:rect r="r" b="b" t="t" l="l"/>
            <a:pathLst>
              <a:path h="10341959" w="8755503">
                <a:moveTo>
                  <a:pt x="0" y="0"/>
                </a:moveTo>
                <a:lnTo>
                  <a:pt x="8755503" y="0"/>
                </a:lnTo>
                <a:lnTo>
                  <a:pt x="8755503" y="10341960"/>
                </a:lnTo>
                <a:lnTo>
                  <a:pt x="0" y="1034196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918956" y="583894"/>
            <a:ext cx="2680687" cy="897724"/>
            <a:chOff x="0" y="0"/>
            <a:chExt cx="706025" cy="236438"/>
          </a:xfrm>
        </p:grpSpPr>
        <p:sp>
          <p:nvSpPr>
            <p:cNvPr name="Freeform 4" id="4"/>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solidFill>
              <a:srgbClr val="000000"/>
            </a:solidFill>
          </p:spPr>
        </p:sp>
        <p:sp>
          <p:nvSpPr>
            <p:cNvPr name="TextBox 5" id="5"/>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TextBox 6" id="6"/>
          <p:cNvSpPr txBox="true"/>
          <p:nvPr/>
        </p:nvSpPr>
        <p:spPr>
          <a:xfrm rot="0">
            <a:off x="16685297" y="905746"/>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11/29</a:t>
            </a:r>
          </a:p>
        </p:txBody>
      </p:sp>
      <p:sp>
        <p:nvSpPr>
          <p:cNvPr name="TextBox 7" id="7"/>
          <p:cNvSpPr txBox="true"/>
          <p:nvPr/>
        </p:nvSpPr>
        <p:spPr>
          <a:xfrm rot="0">
            <a:off x="4089256" y="525735"/>
            <a:ext cx="9558541" cy="718173"/>
          </a:xfrm>
          <a:prstGeom prst="rect">
            <a:avLst/>
          </a:prstGeom>
        </p:spPr>
        <p:txBody>
          <a:bodyPr anchor="t" rtlCol="false" tIns="0" lIns="0" bIns="0" rIns="0">
            <a:spAutoFit/>
          </a:bodyPr>
          <a:lstStyle/>
          <a:p>
            <a:pPr algn="ctr">
              <a:lnSpc>
                <a:spcPts val="5217"/>
              </a:lnSpc>
              <a:spcBef>
                <a:spcPct val="0"/>
              </a:spcBef>
            </a:pPr>
            <a:r>
              <a:rPr lang="en-US" b="true" sz="4497">
                <a:solidFill>
                  <a:srgbClr val="000000"/>
                </a:solidFill>
                <a:latin typeface="Telegraf 1 Medium"/>
                <a:ea typeface="Telegraf 1 Medium"/>
                <a:cs typeface="Telegraf 1 Medium"/>
                <a:sym typeface="Telegraf 1 Medium"/>
              </a:rPr>
              <a:t>SUBNETTING</a:t>
            </a:r>
          </a:p>
        </p:txBody>
      </p:sp>
      <p:sp>
        <p:nvSpPr>
          <p:cNvPr name="TextBox 8" id="8"/>
          <p:cNvSpPr txBox="true"/>
          <p:nvPr/>
        </p:nvSpPr>
        <p:spPr>
          <a:xfrm rot="0">
            <a:off x="2530774" y="2222580"/>
            <a:ext cx="13127848" cy="7035720"/>
          </a:xfrm>
          <a:prstGeom prst="rect">
            <a:avLst/>
          </a:prstGeom>
        </p:spPr>
        <p:txBody>
          <a:bodyPr anchor="t" rtlCol="false" tIns="0" lIns="0" bIns="0" rIns="0">
            <a:spAutoFit/>
          </a:bodyPr>
          <a:lstStyle/>
          <a:p>
            <a:pPr algn="l">
              <a:lnSpc>
                <a:spcPts val="3140"/>
              </a:lnSpc>
            </a:pPr>
          </a:p>
          <a:p>
            <a:pPr algn="l">
              <a:lnSpc>
                <a:spcPts val="3140"/>
              </a:lnSpc>
            </a:pPr>
            <a:r>
              <a:rPr lang="en-US" sz="2707" b="true">
                <a:solidFill>
                  <a:srgbClr val="FFFFFF"/>
                </a:solidFill>
                <a:latin typeface="Telegraf 1 Medium"/>
                <a:ea typeface="Telegraf 1 Medium"/>
                <a:cs typeface="Telegraf 1 Medium"/>
                <a:sym typeface="Telegraf 1 Medium"/>
              </a:rPr>
              <a:t> ● Autenticazione Multifattoriale (MFA): Per rafforzare la sicurezza, è raccomandato implementare l'autenticazione multifattoriale (MFA) per l'accesso ai sistemi aziendali critici, inclusi accessi remoti, server e applicazioni.</a:t>
            </a:r>
          </a:p>
          <a:p>
            <a:pPr algn="l">
              <a:lnSpc>
                <a:spcPts val="3140"/>
              </a:lnSpc>
            </a:pPr>
            <a:r>
              <a:rPr lang="en-US" sz="2707" b="true">
                <a:solidFill>
                  <a:srgbClr val="FFFFFF"/>
                </a:solidFill>
                <a:latin typeface="Telegraf 1 Medium"/>
                <a:ea typeface="Telegraf 1 Medium"/>
                <a:cs typeface="Telegraf 1 Medium"/>
                <a:sym typeface="Telegraf 1 Medium"/>
              </a:rPr>
              <a:t> ● Backup e Disaster Recovery: Implementare soluzioni di backup regolari e strategie di disaster recovery per garantire la protezione dei dati in caso di guasti, attacchi ransomware o incidenti gravi. Testare periodicamente i piani di recupero per ridurre i tempi di inattività.</a:t>
            </a:r>
          </a:p>
          <a:p>
            <a:pPr algn="l">
              <a:lnSpc>
                <a:spcPts val="3140"/>
              </a:lnSpc>
            </a:pPr>
            <a:r>
              <a:rPr lang="en-US" sz="2707" b="true">
                <a:solidFill>
                  <a:srgbClr val="FFFFFF"/>
                </a:solidFill>
                <a:latin typeface="Telegraf 1 Medium"/>
                <a:ea typeface="Telegraf 1 Medium"/>
                <a:cs typeface="Telegraf 1 Medium"/>
                <a:sym typeface="Telegraf 1 Medium"/>
              </a:rPr>
              <a:t> ● Aggiornamenti e Patching Regolari: Mantenere tutti i dispositivi di rete, server e applicazioni costantemente aggiornati con le ultime patch di sicurezza. La gestione automatica degli aggiornamenti riduce i rischi legati a vulnerabilità conosciute.</a:t>
            </a:r>
          </a:p>
          <a:p>
            <a:pPr algn="l">
              <a:lnSpc>
                <a:spcPts val="3140"/>
              </a:lnSpc>
            </a:pPr>
            <a:r>
              <a:rPr lang="en-US" sz="2707" b="true">
                <a:solidFill>
                  <a:srgbClr val="FFFFFF"/>
                </a:solidFill>
                <a:latin typeface="Telegraf 1 Medium"/>
                <a:ea typeface="Telegraf 1 Medium"/>
                <a:cs typeface="Telegraf 1 Medium"/>
                <a:sym typeface="Telegraf 1 Medium"/>
              </a:rPr>
              <a:t> ● Monitoraggio Proattivo: Implementare un sistema di monitoraggio continuo per rilevare eventuali anomalie nella rete, con particolare attenzione alle attività insolite, ai comportamenti sospetti e alle possibili vulnerabilità.</a:t>
            </a:r>
          </a:p>
          <a:p>
            <a:pPr algn="l">
              <a:lnSpc>
                <a:spcPts val="3140"/>
              </a:lnSpc>
              <a:spcBef>
                <a:spcPct val="0"/>
              </a:spcBef>
            </a:pPr>
            <a:r>
              <a:rPr lang="en-US" b="true" sz="2707">
                <a:solidFill>
                  <a:srgbClr val="FFFFFF"/>
                </a:solidFill>
                <a:latin typeface="Telegraf 1 Medium"/>
                <a:ea typeface="Telegraf 1 Medium"/>
                <a:cs typeface="Telegraf 1 Medium"/>
                <a:sym typeface="Telegraf 1 Medium"/>
              </a:rPr>
              <a:t> ● Protezione Anti-DDoS: Integrare sistemi di protezione contro attacchi DDoS per proteggere la rete da tentativi di saturazione della larghezza di banda, che potrebbero compromettere i servizi aziendali. </a:t>
            </a:r>
          </a:p>
        </p:txBody>
      </p:sp>
      <p:sp>
        <p:nvSpPr>
          <p:cNvPr name="TextBox 9" id="9"/>
          <p:cNvSpPr txBox="true"/>
          <p:nvPr/>
        </p:nvSpPr>
        <p:spPr>
          <a:xfrm rot="0">
            <a:off x="2530774" y="1806833"/>
            <a:ext cx="7253429" cy="444322"/>
          </a:xfrm>
          <a:prstGeom prst="rect">
            <a:avLst/>
          </a:prstGeom>
        </p:spPr>
        <p:txBody>
          <a:bodyPr anchor="t" rtlCol="false" tIns="0" lIns="0" bIns="0" rIns="0">
            <a:spAutoFit/>
          </a:bodyPr>
          <a:lstStyle/>
          <a:p>
            <a:pPr algn="ctr">
              <a:lnSpc>
                <a:spcPts val="3180"/>
              </a:lnSpc>
              <a:spcBef>
                <a:spcPct val="0"/>
              </a:spcBef>
            </a:pPr>
            <a:r>
              <a:rPr lang="en-US" b="true" sz="2742">
                <a:solidFill>
                  <a:srgbClr val="000000"/>
                </a:solidFill>
                <a:latin typeface="Telegraf 1 Medium"/>
                <a:ea typeface="Telegraf 1 Medium"/>
                <a:cs typeface="Telegraf 1 Medium"/>
                <a:sym typeface="Telegraf 1 Medium"/>
              </a:rPr>
              <a:t>7. Considerazioni sulla Sicurezza Aggiuntive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86907"/>
            <a:ext cx="8755503" cy="10341959"/>
          </a:xfrm>
          <a:custGeom>
            <a:avLst/>
            <a:gdLst/>
            <a:ahLst/>
            <a:cxnLst/>
            <a:rect r="r" b="b" t="t" l="l"/>
            <a:pathLst>
              <a:path h="10341959" w="8755503">
                <a:moveTo>
                  <a:pt x="0" y="0"/>
                </a:moveTo>
                <a:lnTo>
                  <a:pt x="8755503" y="0"/>
                </a:lnTo>
                <a:lnTo>
                  <a:pt x="8755503" y="10341960"/>
                </a:lnTo>
                <a:lnTo>
                  <a:pt x="0" y="1034196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918956" y="583894"/>
            <a:ext cx="2680687" cy="897724"/>
            <a:chOff x="0" y="0"/>
            <a:chExt cx="706025" cy="236438"/>
          </a:xfrm>
        </p:grpSpPr>
        <p:sp>
          <p:nvSpPr>
            <p:cNvPr name="Freeform 4" id="4"/>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solidFill>
              <a:srgbClr val="000000"/>
            </a:solidFill>
          </p:spPr>
        </p:sp>
        <p:sp>
          <p:nvSpPr>
            <p:cNvPr name="TextBox 5" id="5"/>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TextBox 6" id="6"/>
          <p:cNvSpPr txBox="true"/>
          <p:nvPr/>
        </p:nvSpPr>
        <p:spPr>
          <a:xfrm rot="0">
            <a:off x="16685297" y="905746"/>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12/29</a:t>
            </a:r>
          </a:p>
        </p:txBody>
      </p:sp>
      <p:sp>
        <p:nvSpPr>
          <p:cNvPr name="TextBox 7" id="7"/>
          <p:cNvSpPr txBox="true"/>
          <p:nvPr/>
        </p:nvSpPr>
        <p:spPr>
          <a:xfrm rot="0">
            <a:off x="6918218" y="520212"/>
            <a:ext cx="4451563" cy="732968"/>
          </a:xfrm>
          <a:prstGeom prst="rect">
            <a:avLst/>
          </a:prstGeom>
        </p:spPr>
        <p:txBody>
          <a:bodyPr anchor="t" rtlCol="false" tIns="0" lIns="0" bIns="0" rIns="0">
            <a:spAutoFit/>
          </a:bodyPr>
          <a:lstStyle/>
          <a:p>
            <a:pPr algn="ctr">
              <a:lnSpc>
                <a:spcPts val="5305"/>
              </a:lnSpc>
              <a:spcBef>
                <a:spcPct val="0"/>
              </a:spcBef>
            </a:pPr>
            <a:r>
              <a:rPr lang="en-US" b="true" sz="4573">
                <a:solidFill>
                  <a:srgbClr val="000000"/>
                </a:solidFill>
                <a:latin typeface="Telegraf 1 Medium"/>
                <a:ea typeface="Telegraf 1 Medium"/>
                <a:cs typeface="Telegraf 1 Medium"/>
                <a:sym typeface="Telegraf 1 Medium"/>
              </a:rPr>
              <a:t>SUBNETTING</a:t>
            </a:r>
          </a:p>
        </p:txBody>
      </p:sp>
      <p:sp>
        <p:nvSpPr>
          <p:cNvPr name="TextBox 8" id="8"/>
          <p:cNvSpPr txBox="true"/>
          <p:nvPr/>
        </p:nvSpPr>
        <p:spPr>
          <a:xfrm rot="0">
            <a:off x="2169849" y="2922173"/>
            <a:ext cx="12422472" cy="6032727"/>
          </a:xfrm>
          <a:prstGeom prst="rect">
            <a:avLst/>
          </a:prstGeom>
        </p:spPr>
        <p:txBody>
          <a:bodyPr anchor="t" rtlCol="false" tIns="0" lIns="0" bIns="0" rIns="0">
            <a:spAutoFit/>
          </a:bodyPr>
          <a:lstStyle/>
          <a:p>
            <a:pPr algn="l">
              <a:lnSpc>
                <a:spcPts val="4354"/>
              </a:lnSpc>
              <a:spcBef>
                <a:spcPct val="0"/>
              </a:spcBef>
            </a:pPr>
            <a:r>
              <a:rPr lang="en-US" b="true" sz="3753">
                <a:solidFill>
                  <a:srgbClr val="FFFFFF"/>
                </a:solidFill>
                <a:latin typeface="Telegraf 1 Medium"/>
                <a:ea typeface="Telegraf 1 Medium"/>
                <a:cs typeface="Telegraf 1 Medium"/>
                <a:sym typeface="Telegraf 1 Medium"/>
              </a:rPr>
              <a:t> La rete progettata per Azienda Theta offre una struttura robusta, sicura e scalabile. La separazione tra i vari reparti aziendali, l'uso di VLAN per il traffico interno e l'isolamento dei componenti critici garantiscono un ambiente protetto. L'integrazione di soluzioni avanzate come IDS/IPS, SIEM, proxy con DPI e il monitoraggio continuo forniscono una protezione efficace contro le minacce interne ed esterne. Il rispetto delle normative GDPR assicura che i dati aziendali siano trattati in modo sicuro, proteggendo la privacy dei clienti e dei dipendenti.</a:t>
            </a:r>
          </a:p>
        </p:txBody>
      </p:sp>
      <p:sp>
        <p:nvSpPr>
          <p:cNvPr name="TextBox 9" id="9"/>
          <p:cNvSpPr txBox="true"/>
          <p:nvPr/>
        </p:nvSpPr>
        <p:spPr>
          <a:xfrm rot="0">
            <a:off x="2050139" y="1453043"/>
            <a:ext cx="3356312" cy="1661732"/>
          </a:xfrm>
          <a:prstGeom prst="rect">
            <a:avLst/>
          </a:prstGeom>
        </p:spPr>
        <p:txBody>
          <a:bodyPr anchor="t" rtlCol="false" tIns="0" lIns="0" bIns="0" rIns="0">
            <a:spAutoFit/>
          </a:bodyPr>
          <a:lstStyle/>
          <a:p>
            <a:pPr algn="ctr">
              <a:lnSpc>
                <a:spcPts val="4260"/>
              </a:lnSpc>
            </a:pPr>
          </a:p>
          <a:p>
            <a:pPr algn="ctr">
              <a:lnSpc>
                <a:spcPts val="4260"/>
              </a:lnSpc>
            </a:pPr>
            <a:r>
              <a:rPr lang="en-US" sz="3672" b="true">
                <a:solidFill>
                  <a:srgbClr val="000000"/>
                </a:solidFill>
                <a:latin typeface="Telegraf 1 Medium"/>
                <a:ea typeface="Telegraf 1 Medium"/>
                <a:cs typeface="Telegraf 1 Medium"/>
                <a:sym typeface="Telegraf 1 Medium"/>
              </a:rPr>
              <a:t> 8. Conclusione</a:t>
            </a:r>
          </a:p>
          <a:p>
            <a:pPr algn="ctr">
              <a:lnSpc>
                <a:spcPts val="4260"/>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6412293" y="-11723214"/>
            <a:ext cx="25003696" cy="25003696"/>
          </a:xfrm>
          <a:custGeom>
            <a:avLst/>
            <a:gdLst/>
            <a:ahLst/>
            <a:cxnLst/>
            <a:rect r="r" b="b" t="t" l="l"/>
            <a:pathLst>
              <a:path h="25003696" w="25003696">
                <a:moveTo>
                  <a:pt x="0" y="0"/>
                </a:moveTo>
                <a:lnTo>
                  <a:pt x="25003697" y="0"/>
                </a:lnTo>
                <a:lnTo>
                  <a:pt x="25003697" y="25003697"/>
                </a:lnTo>
                <a:lnTo>
                  <a:pt x="0" y="25003697"/>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66249" y="-27480"/>
            <a:ext cx="8755503" cy="10341959"/>
          </a:xfrm>
          <a:custGeom>
            <a:avLst/>
            <a:gdLst/>
            <a:ahLst/>
            <a:cxnLst/>
            <a:rect r="r" b="b" t="t" l="l"/>
            <a:pathLst>
              <a:path h="10341959" w="8755503">
                <a:moveTo>
                  <a:pt x="0" y="0"/>
                </a:moveTo>
                <a:lnTo>
                  <a:pt x="8755502" y="0"/>
                </a:lnTo>
                <a:lnTo>
                  <a:pt x="8755502" y="10341960"/>
                </a:lnTo>
                <a:lnTo>
                  <a:pt x="0" y="10341960"/>
                </a:lnTo>
                <a:lnTo>
                  <a:pt x="0" y="0"/>
                </a:lnTo>
                <a:close/>
              </a:path>
            </a:pathLst>
          </a:custGeom>
          <a:blipFill>
            <a:blip r:embed="rId4">
              <a:alphaModFix amt="28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687803" y="4856838"/>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5" id="5"/>
          <p:cNvPicPr>
            <a:picLocks noChangeAspect="true"/>
          </p:cNvPicPr>
          <p:nvPr/>
        </p:nvPicPr>
        <p:blipFill>
          <a:blip r:embed="rId8"/>
          <a:srcRect l="0" t="0" r="0" b="0"/>
          <a:stretch>
            <a:fillRect/>
          </a:stretch>
        </p:blipFill>
        <p:spPr>
          <a:xfrm flipH="false" flipV="false" rot="0">
            <a:off x="0" y="1444175"/>
            <a:ext cx="7460859" cy="2499388"/>
          </a:xfrm>
          <a:prstGeom prst="rect">
            <a:avLst/>
          </a:prstGeom>
        </p:spPr>
      </p:pic>
      <p:sp>
        <p:nvSpPr>
          <p:cNvPr name="Freeform 6" id="6"/>
          <p:cNvSpPr/>
          <p:nvPr/>
        </p:nvSpPr>
        <p:spPr>
          <a:xfrm flipH="false" flipV="false" rot="0">
            <a:off x="816215" y="3161455"/>
            <a:ext cx="7505566" cy="7505566"/>
          </a:xfrm>
          <a:custGeom>
            <a:avLst/>
            <a:gdLst/>
            <a:ahLst/>
            <a:cxnLst/>
            <a:rect r="r" b="b" t="t" l="l"/>
            <a:pathLst>
              <a:path h="7505566" w="7505566">
                <a:moveTo>
                  <a:pt x="0" y="0"/>
                </a:moveTo>
                <a:lnTo>
                  <a:pt x="7505566" y="0"/>
                </a:lnTo>
                <a:lnTo>
                  <a:pt x="7505566" y="7505566"/>
                </a:lnTo>
                <a:lnTo>
                  <a:pt x="0" y="7505566"/>
                </a:lnTo>
                <a:lnTo>
                  <a:pt x="0" y="0"/>
                </a:lnTo>
                <a:close/>
              </a:path>
            </a:pathLst>
          </a:custGeom>
          <a:blipFill>
            <a:blip r:embed="rId9"/>
            <a:stretch>
              <a:fillRect l="0" t="0" r="0" b="0"/>
            </a:stretch>
          </a:blipFill>
        </p:spPr>
      </p:sp>
      <p:sp>
        <p:nvSpPr>
          <p:cNvPr name="TextBox 7" id="7"/>
          <p:cNvSpPr txBox="true"/>
          <p:nvPr/>
        </p:nvSpPr>
        <p:spPr>
          <a:xfrm rot="0">
            <a:off x="3151535" y="1777719"/>
            <a:ext cx="12606040" cy="1170928"/>
          </a:xfrm>
          <a:prstGeom prst="rect">
            <a:avLst/>
          </a:prstGeom>
        </p:spPr>
        <p:txBody>
          <a:bodyPr anchor="t" rtlCol="false" tIns="0" lIns="0" bIns="0" rIns="0">
            <a:spAutoFit/>
          </a:bodyPr>
          <a:lstStyle/>
          <a:p>
            <a:pPr algn="ctr">
              <a:lnSpc>
                <a:spcPts val="8960"/>
              </a:lnSpc>
            </a:pPr>
            <a:r>
              <a:rPr lang="en-US" sz="6400" b="true">
                <a:solidFill>
                  <a:srgbClr val="FFFFFF"/>
                </a:solidFill>
                <a:latin typeface="Telegraf 2 Bold"/>
                <a:ea typeface="Telegraf 2 Bold"/>
                <a:cs typeface="Telegraf 2 Bold"/>
                <a:sym typeface="Telegraf 2 Bold"/>
              </a:rPr>
              <a:t>Tester HTTP e Scanner di porte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1504067" y="2358141"/>
            <a:ext cx="1148007" cy="114800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grpSp>
        <p:nvGrpSpPr>
          <p:cNvPr name="Group 5" id="5"/>
          <p:cNvGrpSpPr/>
          <p:nvPr/>
        </p:nvGrpSpPr>
        <p:grpSpPr>
          <a:xfrm rot="0">
            <a:off x="16111293" y="7179103"/>
            <a:ext cx="1148007" cy="114800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grpSp>
        <p:nvGrpSpPr>
          <p:cNvPr name="Group 8" id="8"/>
          <p:cNvGrpSpPr/>
          <p:nvPr/>
        </p:nvGrpSpPr>
        <p:grpSpPr>
          <a:xfrm rot="0">
            <a:off x="16030363" y="896714"/>
            <a:ext cx="2680687" cy="897724"/>
            <a:chOff x="0" y="0"/>
            <a:chExt cx="706025" cy="236438"/>
          </a:xfrm>
        </p:grpSpPr>
        <p:sp>
          <p:nvSpPr>
            <p:cNvPr name="Freeform 9" id="9"/>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solidFill>
              <a:srgbClr val="000000"/>
            </a:solidFill>
          </p:spPr>
        </p:sp>
        <p:sp>
          <p:nvSpPr>
            <p:cNvPr name="TextBox 10" id="10"/>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Freeform 11" id="11"/>
          <p:cNvSpPr/>
          <p:nvPr/>
        </p:nvSpPr>
        <p:spPr>
          <a:xfrm flipH="false" flipV="false" rot="0">
            <a:off x="9768456" y="1934005"/>
            <a:ext cx="8232017" cy="6944001"/>
          </a:xfrm>
          <a:custGeom>
            <a:avLst/>
            <a:gdLst/>
            <a:ahLst/>
            <a:cxnLst/>
            <a:rect r="r" b="b" t="t" l="l"/>
            <a:pathLst>
              <a:path h="6944001" w="8232017">
                <a:moveTo>
                  <a:pt x="0" y="0"/>
                </a:moveTo>
                <a:lnTo>
                  <a:pt x="8232017" y="0"/>
                </a:lnTo>
                <a:lnTo>
                  <a:pt x="8232017" y="6944001"/>
                </a:lnTo>
                <a:lnTo>
                  <a:pt x="0" y="6944001"/>
                </a:lnTo>
                <a:lnTo>
                  <a:pt x="0" y="0"/>
                </a:lnTo>
                <a:close/>
              </a:path>
            </a:pathLst>
          </a:custGeom>
          <a:blipFill>
            <a:blip r:embed="rId2"/>
            <a:stretch>
              <a:fillRect l="0" t="0" r="-7628" b="0"/>
            </a:stretch>
          </a:blipFill>
        </p:spPr>
      </p:sp>
      <p:sp>
        <p:nvSpPr>
          <p:cNvPr name="TextBox 12" id="12"/>
          <p:cNvSpPr txBox="true"/>
          <p:nvPr/>
        </p:nvSpPr>
        <p:spPr>
          <a:xfrm rot="0">
            <a:off x="16630080" y="1189894"/>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B8B8B8"/>
                </a:solidFill>
                <a:latin typeface="Montserrat Medium"/>
                <a:ea typeface="Montserrat Medium"/>
                <a:cs typeface="Montserrat Medium"/>
                <a:sym typeface="Montserrat Medium"/>
              </a:rPr>
              <a:t>13/29</a:t>
            </a:r>
          </a:p>
        </p:txBody>
      </p:sp>
      <p:sp>
        <p:nvSpPr>
          <p:cNvPr name="Freeform 13" id="13"/>
          <p:cNvSpPr/>
          <p:nvPr/>
        </p:nvSpPr>
        <p:spPr>
          <a:xfrm flipH="false" flipV="false" rot="0">
            <a:off x="35804" y="2662506"/>
            <a:ext cx="9490093" cy="5486999"/>
          </a:xfrm>
          <a:custGeom>
            <a:avLst/>
            <a:gdLst/>
            <a:ahLst/>
            <a:cxnLst/>
            <a:rect r="r" b="b" t="t" l="l"/>
            <a:pathLst>
              <a:path h="5486999" w="9490093">
                <a:moveTo>
                  <a:pt x="0" y="0"/>
                </a:moveTo>
                <a:lnTo>
                  <a:pt x="9490093" y="0"/>
                </a:lnTo>
                <a:lnTo>
                  <a:pt x="9490093" y="5486999"/>
                </a:lnTo>
                <a:lnTo>
                  <a:pt x="0" y="54869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667930" y="0"/>
            <a:ext cx="8755503" cy="10341959"/>
          </a:xfrm>
          <a:custGeom>
            <a:avLst/>
            <a:gdLst/>
            <a:ahLst/>
            <a:cxnLst/>
            <a:rect r="r" b="b" t="t" l="l"/>
            <a:pathLst>
              <a:path h="10341959" w="8755503">
                <a:moveTo>
                  <a:pt x="0" y="0"/>
                </a:moveTo>
                <a:lnTo>
                  <a:pt x="8755503" y="0"/>
                </a:lnTo>
                <a:lnTo>
                  <a:pt x="8755503" y="10341959"/>
                </a:lnTo>
                <a:lnTo>
                  <a:pt x="0" y="10341959"/>
                </a:lnTo>
                <a:lnTo>
                  <a:pt x="0" y="0"/>
                </a:lnTo>
                <a:close/>
              </a:path>
            </a:pathLst>
          </a:custGeom>
          <a:blipFill>
            <a:blip r:embed="rId5">
              <a:alphaModFix amt="9999"/>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4541600" y="556633"/>
            <a:ext cx="9106197" cy="669007"/>
          </a:xfrm>
          <a:prstGeom prst="rect">
            <a:avLst/>
          </a:prstGeom>
        </p:spPr>
        <p:txBody>
          <a:bodyPr anchor="t" rtlCol="false" tIns="0" lIns="0" bIns="0" rIns="0">
            <a:spAutoFit/>
          </a:bodyPr>
          <a:lstStyle/>
          <a:p>
            <a:pPr algn="ctr">
              <a:lnSpc>
                <a:spcPts val="4865"/>
              </a:lnSpc>
              <a:spcBef>
                <a:spcPct val="0"/>
              </a:spcBef>
            </a:pPr>
            <a:r>
              <a:rPr lang="en-US" b="true" sz="4194">
                <a:solidFill>
                  <a:srgbClr val="000000"/>
                </a:solidFill>
                <a:latin typeface="Telegraf 1 Medium"/>
                <a:ea typeface="Telegraf 1 Medium"/>
                <a:cs typeface="Telegraf 1 Medium"/>
                <a:sym typeface="Telegraf 1 Medium"/>
              </a:rPr>
              <a:t>TESTER HTTP/SCANNER DI PORTE</a:t>
            </a:r>
          </a:p>
        </p:txBody>
      </p:sp>
      <p:sp>
        <p:nvSpPr>
          <p:cNvPr name="TextBox 16" id="16"/>
          <p:cNvSpPr txBox="true"/>
          <p:nvPr/>
        </p:nvSpPr>
        <p:spPr>
          <a:xfrm rot="0">
            <a:off x="868857" y="3544203"/>
            <a:ext cx="8225841" cy="3704554"/>
          </a:xfrm>
          <a:prstGeom prst="rect">
            <a:avLst/>
          </a:prstGeom>
        </p:spPr>
        <p:txBody>
          <a:bodyPr anchor="t" rtlCol="false" tIns="0" lIns="0" bIns="0" rIns="0">
            <a:spAutoFit/>
          </a:bodyPr>
          <a:lstStyle/>
          <a:p>
            <a:pPr algn="l">
              <a:lnSpc>
                <a:spcPts val="4196"/>
              </a:lnSpc>
              <a:spcBef>
                <a:spcPct val="0"/>
              </a:spcBef>
            </a:pPr>
            <a:r>
              <a:rPr lang="en-US" b="true" sz="3617">
                <a:solidFill>
                  <a:srgbClr val="FFFFFF"/>
                </a:solidFill>
                <a:latin typeface="Telegraf 1 Medium"/>
                <a:ea typeface="Telegraf 1 Medium"/>
                <a:cs typeface="Telegraf 1 Medium"/>
                <a:sym typeface="Telegraf 1 Medium"/>
              </a:rPr>
              <a:t>Abbiamo definito la classe Tester HTTP e iniziato a definire le prime funzioni: iniziando da come il codice deve testare il singolo verbo http, andando a creare un dizionario in cui il programma salva i singoli risultati e fa una error detection.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657199" y="0"/>
            <a:ext cx="8755503" cy="10341959"/>
          </a:xfrm>
          <a:custGeom>
            <a:avLst/>
            <a:gdLst/>
            <a:ahLst/>
            <a:cxnLst/>
            <a:rect r="r" b="b" t="t" l="l"/>
            <a:pathLst>
              <a:path h="10341959" w="8755503">
                <a:moveTo>
                  <a:pt x="0" y="0"/>
                </a:moveTo>
                <a:lnTo>
                  <a:pt x="8755503" y="0"/>
                </a:lnTo>
                <a:lnTo>
                  <a:pt x="8755503" y="10341959"/>
                </a:lnTo>
                <a:lnTo>
                  <a:pt x="0" y="1034195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2532184"/>
            <a:ext cx="9657124" cy="5583573"/>
          </a:xfrm>
          <a:custGeom>
            <a:avLst/>
            <a:gdLst/>
            <a:ahLst/>
            <a:cxnLst/>
            <a:rect r="r" b="b" t="t" l="l"/>
            <a:pathLst>
              <a:path h="5583573" w="9657124">
                <a:moveTo>
                  <a:pt x="0" y="0"/>
                </a:moveTo>
                <a:lnTo>
                  <a:pt x="9657124" y="0"/>
                </a:lnTo>
                <a:lnTo>
                  <a:pt x="9657124" y="5583574"/>
                </a:lnTo>
                <a:lnTo>
                  <a:pt x="0" y="55835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504067" y="2358141"/>
            <a:ext cx="1148007" cy="114800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grpSp>
        <p:nvGrpSpPr>
          <p:cNvPr name="Group 7" id="7"/>
          <p:cNvGrpSpPr/>
          <p:nvPr/>
        </p:nvGrpSpPr>
        <p:grpSpPr>
          <a:xfrm rot="0">
            <a:off x="16111293" y="7179103"/>
            <a:ext cx="1148007" cy="114800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grpSp>
        <p:nvGrpSpPr>
          <p:cNvPr name="Group 10" id="10"/>
          <p:cNvGrpSpPr/>
          <p:nvPr/>
        </p:nvGrpSpPr>
        <p:grpSpPr>
          <a:xfrm rot="0">
            <a:off x="16030363" y="896714"/>
            <a:ext cx="2680687" cy="897724"/>
            <a:chOff x="0" y="0"/>
            <a:chExt cx="706025" cy="236438"/>
          </a:xfrm>
        </p:grpSpPr>
        <p:sp>
          <p:nvSpPr>
            <p:cNvPr name="Freeform 11" id="11"/>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solidFill>
              <a:srgbClr val="000000"/>
            </a:solidFill>
          </p:spPr>
        </p:sp>
        <p:sp>
          <p:nvSpPr>
            <p:cNvPr name="TextBox 12" id="12"/>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Freeform 13" id="13"/>
          <p:cNvSpPr/>
          <p:nvPr/>
        </p:nvSpPr>
        <p:spPr>
          <a:xfrm flipH="false" flipV="false" rot="0">
            <a:off x="9657124" y="2129678"/>
            <a:ext cx="8501668" cy="6296348"/>
          </a:xfrm>
          <a:custGeom>
            <a:avLst/>
            <a:gdLst/>
            <a:ahLst/>
            <a:cxnLst/>
            <a:rect r="r" b="b" t="t" l="l"/>
            <a:pathLst>
              <a:path h="6296348" w="8501668">
                <a:moveTo>
                  <a:pt x="0" y="0"/>
                </a:moveTo>
                <a:lnTo>
                  <a:pt x="8501668" y="0"/>
                </a:lnTo>
                <a:lnTo>
                  <a:pt x="8501668" y="6296348"/>
                </a:lnTo>
                <a:lnTo>
                  <a:pt x="0" y="6296348"/>
                </a:lnTo>
                <a:lnTo>
                  <a:pt x="0" y="0"/>
                </a:lnTo>
                <a:close/>
              </a:path>
            </a:pathLst>
          </a:custGeom>
          <a:blipFill>
            <a:blip r:embed="rId6"/>
            <a:stretch>
              <a:fillRect l="0" t="0" r="0" b="0"/>
            </a:stretch>
          </a:blipFill>
        </p:spPr>
      </p:sp>
      <p:sp>
        <p:nvSpPr>
          <p:cNvPr name="TextBox 14" id="14"/>
          <p:cNvSpPr txBox="true"/>
          <p:nvPr/>
        </p:nvSpPr>
        <p:spPr>
          <a:xfrm rot="0">
            <a:off x="16630080" y="1189894"/>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14/29</a:t>
            </a:r>
          </a:p>
        </p:txBody>
      </p:sp>
      <p:sp>
        <p:nvSpPr>
          <p:cNvPr name="TextBox 15" id="15"/>
          <p:cNvSpPr txBox="true"/>
          <p:nvPr/>
        </p:nvSpPr>
        <p:spPr>
          <a:xfrm rot="0">
            <a:off x="4541600" y="566158"/>
            <a:ext cx="9106197" cy="650600"/>
          </a:xfrm>
          <a:prstGeom prst="rect">
            <a:avLst/>
          </a:prstGeom>
        </p:spPr>
        <p:txBody>
          <a:bodyPr anchor="t" rtlCol="false" tIns="0" lIns="0" bIns="0" rIns="0">
            <a:spAutoFit/>
          </a:bodyPr>
          <a:lstStyle/>
          <a:p>
            <a:pPr algn="ctr">
              <a:lnSpc>
                <a:spcPts val="4749"/>
              </a:lnSpc>
              <a:spcBef>
                <a:spcPct val="0"/>
              </a:spcBef>
            </a:pPr>
            <a:r>
              <a:rPr lang="en-US" b="true" sz="4094">
                <a:solidFill>
                  <a:srgbClr val="000000"/>
                </a:solidFill>
                <a:latin typeface="Telegraf 1 Medium"/>
                <a:ea typeface="Telegraf 1 Medium"/>
                <a:cs typeface="Telegraf 1 Medium"/>
                <a:sym typeface="Telegraf 1 Medium"/>
              </a:rPr>
              <a:t>TESTER HTTP/SCANNER DI PORTE</a:t>
            </a:r>
          </a:p>
        </p:txBody>
      </p:sp>
      <p:sp>
        <p:nvSpPr>
          <p:cNvPr name="TextBox 16" id="16"/>
          <p:cNvSpPr txBox="true"/>
          <p:nvPr/>
        </p:nvSpPr>
        <p:spPr>
          <a:xfrm rot="0">
            <a:off x="657199" y="3477573"/>
            <a:ext cx="8342726" cy="3804808"/>
          </a:xfrm>
          <a:prstGeom prst="rect">
            <a:avLst/>
          </a:prstGeom>
        </p:spPr>
        <p:txBody>
          <a:bodyPr anchor="t" rtlCol="false" tIns="0" lIns="0" bIns="0" rIns="0">
            <a:spAutoFit/>
          </a:bodyPr>
          <a:lstStyle/>
          <a:p>
            <a:pPr algn="l">
              <a:lnSpc>
                <a:spcPts val="3969"/>
              </a:lnSpc>
            </a:pPr>
            <a:r>
              <a:rPr lang="en-US" b="true" sz="3422">
                <a:solidFill>
                  <a:srgbClr val="FFFFFF"/>
                </a:solidFill>
                <a:latin typeface="Telegraf 1 Medium"/>
                <a:ea typeface="Telegraf 1 Medium"/>
                <a:cs typeface="Telegraf 1 Medium"/>
                <a:sym typeface="Telegraf 1 Medium"/>
              </a:rPr>
              <a:t>Questa funzi</a:t>
            </a:r>
            <a:r>
              <a:rPr lang="en-US" b="true" sz="3422">
                <a:solidFill>
                  <a:srgbClr val="FFFFFF"/>
                </a:solidFill>
                <a:latin typeface="Telegraf 1 Medium"/>
                <a:ea typeface="Telegraf 1 Medium"/>
                <a:cs typeface="Telegraf 1 Medium"/>
                <a:sym typeface="Telegraf 1 Medium"/>
              </a:rPr>
              <a:t>one istruisce al programma di usare la funzione precedente per ogni verbo http, iterandola in un ciclo "for", salvando poi i risultati in toto, inoltre, aggiunge il prefisso http:// e https:// all'url scritto, qual'ora lo User non l'abbia specificato, e lancia i due rispettivi test.</a:t>
            </a:r>
          </a:p>
          <a:p>
            <a:pPr algn="ctr">
              <a:lnSpc>
                <a:spcPts val="2359"/>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0"/>
            <a:ext cx="8755503" cy="10341959"/>
          </a:xfrm>
          <a:custGeom>
            <a:avLst/>
            <a:gdLst/>
            <a:ahLst/>
            <a:cxnLst/>
            <a:rect r="r" b="b" t="t" l="l"/>
            <a:pathLst>
              <a:path h="10341959" w="8755503">
                <a:moveTo>
                  <a:pt x="0" y="0"/>
                </a:moveTo>
                <a:lnTo>
                  <a:pt x="8755503" y="0"/>
                </a:lnTo>
                <a:lnTo>
                  <a:pt x="8755503" y="10341959"/>
                </a:lnTo>
                <a:lnTo>
                  <a:pt x="0" y="1034195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2151" y="2756769"/>
            <a:ext cx="9330915" cy="5394965"/>
          </a:xfrm>
          <a:custGeom>
            <a:avLst/>
            <a:gdLst/>
            <a:ahLst/>
            <a:cxnLst/>
            <a:rect r="r" b="b" t="t" l="l"/>
            <a:pathLst>
              <a:path h="5394965" w="9330915">
                <a:moveTo>
                  <a:pt x="0" y="0"/>
                </a:moveTo>
                <a:lnTo>
                  <a:pt x="9330915" y="0"/>
                </a:lnTo>
                <a:lnTo>
                  <a:pt x="9330915" y="5394966"/>
                </a:lnTo>
                <a:lnTo>
                  <a:pt x="0" y="53949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504067" y="2358141"/>
            <a:ext cx="1148007" cy="114800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grpSp>
        <p:nvGrpSpPr>
          <p:cNvPr name="Group 7" id="7"/>
          <p:cNvGrpSpPr/>
          <p:nvPr/>
        </p:nvGrpSpPr>
        <p:grpSpPr>
          <a:xfrm rot="0">
            <a:off x="16111293" y="7179103"/>
            <a:ext cx="1148007" cy="114800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grpSp>
        <p:nvGrpSpPr>
          <p:cNvPr name="Group 10" id="10"/>
          <p:cNvGrpSpPr/>
          <p:nvPr/>
        </p:nvGrpSpPr>
        <p:grpSpPr>
          <a:xfrm rot="0">
            <a:off x="16030363" y="896714"/>
            <a:ext cx="2680687" cy="897724"/>
            <a:chOff x="0" y="0"/>
            <a:chExt cx="706025" cy="236438"/>
          </a:xfrm>
        </p:grpSpPr>
        <p:sp>
          <p:nvSpPr>
            <p:cNvPr name="Freeform 11" id="11"/>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solidFill>
              <a:srgbClr val="000000"/>
            </a:solidFill>
          </p:spPr>
        </p:sp>
        <p:sp>
          <p:nvSpPr>
            <p:cNvPr name="TextBox 12" id="12"/>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Freeform 13" id="13"/>
          <p:cNvSpPr/>
          <p:nvPr/>
        </p:nvSpPr>
        <p:spPr>
          <a:xfrm flipH="false" flipV="false" rot="0">
            <a:off x="10354061" y="1938673"/>
            <a:ext cx="7510876" cy="7319627"/>
          </a:xfrm>
          <a:custGeom>
            <a:avLst/>
            <a:gdLst/>
            <a:ahLst/>
            <a:cxnLst/>
            <a:rect r="r" b="b" t="t" l="l"/>
            <a:pathLst>
              <a:path h="7319627" w="7510876">
                <a:moveTo>
                  <a:pt x="0" y="0"/>
                </a:moveTo>
                <a:lnTo>
                  <a:pt x="7510876" y="0"/>
                </a:lnTo>
                <a:lnTo>
                  <a:pt x="7510876" y="7319627"/>
                </a:lnTo>
                <a:lnTo>
                  <a:pt x="0" y="7319627"/>
                </a:lnTo>
                <a:lnTo>
                  <a:pt x="0" y="0"/>
                </a:lnTo>
                <a:close/>
              </a:path>
            </a:pathLst>
          </a:custGeom>
          <a:blipFill>
            <a:blip r:embed="rId6"/>
            <a:stretch>
              <a:fillRect l="0" t="0" r="0" b="0"/>
            </a:stretch>
          </a:blipFill>
        </p:spPr>
      </p:sp>
      <p:sp>
        <p:nvSpPr>
          <p:cNvPr name="TextBox 14" id="14"/>
          <p:cNvSpPr txBox="true"/>
          <p:nvPr/>
        </p:nvSpPr>
        <p:spPr>
          <a:xfrm rot="0">
            <a:off x="16685297" y="1126766"/>
            <a:ext cx="880245" cy="264298"/>
          </a:xfrm>
          <a:prstGeom prst="rect">
            <a:avLst/>
          </a:prstGeom>
        </p:spPr>
        <p:txBody>
          <a:bodyPr anchor="t" rtlCol="false" tIns="0" lIns="0" bIns="0" rIns="0">
            <a:spAutoFit/>
          </a:bodyPr>
          <a:lstStyle/>
          <a:p>
            <a:pPr algn="l">
              <a:lnSpc>
                <a:spcPts val="2018"/>
              </a:lnSpc>
              <a:spcBef>
                <a:spcPct val="0"/>
              </a:spcBef>
            </a:pPr>
            <a:r>
              <a:rPr lang="en-US" b="true" sz="1739" spc="180">
                <a:solidFill>
                  <a:srgbClr val="FFFFFF"/>
                </a:solidFill>
                <a:latin typeface="Montserrat Medium"/>
                <a:ea typeface="Montserrat Medium"/>
                <a:cs typeface="Montserrat Medium"/>
                <a:sym typeface="Montserrat Medium"/>
              </a:rPr>
              <a:t>15/29</a:t>
            </a:r>
          </a:p>
        </p:txBody>
      </p:sp>
      <p:sp>
        <p:nvSpPr>
          <p:cNvPr name="TextBox 15" id="15"/>
          <p:cNvSpPr txBox="true"/>
          <p:nvPr/>
        </p:nvSpPr>
        <p:spPr>
          <a:xfrm rot="0">
            <a:off x="4541600" y="566158"/>
            <a:ext cx="9106197" cy="650600"/>
          </a:xfrm>
          <a:prstGeom prst="rect">
            <a:avLst/>
          </a:prstGeom>
        </p:spPr>
        <p:txBody>
          <a:bodyPr anchor="t" rtlCol="false" tIns="0" lIns="0" bIns="0" rIns="0">
            <a:spAutoFit/>
          </a:bodyPr>
          <a:lstStyle/>
          <a:p>
            <a:pPr algn="ctr">
              <a:lnSpc>
                <a:spcPts val="4749"/>
              </a:lnSpc>
              <a:spcBef>
                <a:spcPct val="0"/>
              </a:spcBef>
            </a:pPr>
            <a:r>
              <a:rPr lang="en-US" b="true" sz="4094">
                <a:solidFill>
                  <a:srgbClr val="000000"/>
                </a:solidFill>
                <a:latin typeface="Telegraf 1 Medium"/>
                <a:ea typeface="Telegraf 1 Medium"/>
                <a:cs typeface="Telegraf 1 Medium"/>
                <a:sym typeface="Telegraf 1 Medium"/>
              </a:rPr>
              <a:t>TESTER HTTP/SCANNER DI PORTE</a:t>
            </a:r>
          </a:p>
        </p:txBody>
      </p:sp>
      <p:sp>
        <p:nvSpPr>
          <p:cNvPr name="TextBox 16" id="16"/>
          <p:cNvSpPr txBox="true"/>
          <p:nvPr/>
        </p:nvSpPr>
        <p:spPr>
          <a:xfrm rot="0">
            <a:off x="1500060" y="3889504"/>
            <a:ext cx="7812783" cy="3722047"/>
          </a:xfrm>
          <a:prstGeom prst="rect">
            <a:avLst/>
          </a:prstGeom>
        </p:spPr>
        <p:txBody>
          <a:bodyPr anchor="t" rtlCol="false" tIns="0" lIns="0" bIns="0" rIns="0">
            <a:spAutoFit/>
          </a:bodyPr>
          <a:lstStyle/>
          <a:p>
            <a:pPr algn="l">
              <a:lnSpc>
                <a:spcPts val="4279"/>
              </a:lnSpc>
            </a:pPr>
            <a:r>
              <a:rPr lang="en-US" sz="3689" b="true">
                <a:solidFill>
                  <a:srgbClr val="FFFFFF"/>
                </a:solidFill>
                <a:latin typeface="Telegraf 1 Medium"/>
                <a:ea typeface="Telegraf 1 Medium"/>
                <a:cs typeface="Telegraf 1 Medium"/>
                <a:sym typeface="Telegraf 1 Medium"/>
              </a:rPr>
              <a:t>Infine, questa funzione stampa nel dettaglio tutti i risultati che abbiamo ottenuto dai test, controlla se si sono verificati errori e chiede allo User se desidera visualizzarli.</a:t>
            </a:r>
          </a:p>
          <a:p>
            <a:pPr algn="ctr">
              <a:lnSpc>
                <a:spcPts val="3402"/>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02062" y="0"/>
            <a:ext cx="8755503" cy="10341959"/>
          </a:xfrm>
          <a:custGeom>
            <a:avLst/>
            <a:gdLst/>
            <a:ahLst/>
            <a:cxnLst/>
            <a:rect r="r" b="b" t="t" l="l"/>
            <a:pathLst>
              <a:path h="10341959" w="8755503">
                <a:moveTo>
                  <a:pt x="0" y="0"/>
                </a:moveTo>
                <a:lnTo>
                  <a:pt x="8755503" y="0"/>
                </a:lnTo>
                <a:lnTo>
                  <a:pt x="8755503" y="10341959"/>
                </a:lnTo>
                <a:lnTo>
                  <a:pt x="0" y="1034195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542" y="2753378"/>
            <a:ext cx="9159023" cy="5295581"/>
          </a:xfrm>
          <a:custGeom>
            <a:avLst/>
            <a:gdLst/>
            <a:ahLst/>
            <a:cxnLst/>
            <a:rect r="r" b="b" t="t" l="l"/>
            <a:pathLst>
              <a:path h="5295581" w="9159023">
                <a:moveTo>
                  <a:pt x="0" y="0"/>
                </a:moveTo>
                <a:lnTo>
                  <a:pt x="9159023" y="0"/>
                </a:lnTo>
                <a:lnTo>
                  <a:pt x="9159023" y="5295580"/>
                </a:lnTo>
                <a:lnTo>
                  <a:pt x="0" y="52955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504067" y="2358141"/>
            <a:ext cx="1148007" cy="114800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grpSp>
        <p:nvGrpSpPr>
          <p:cNvPr name="Group 7" id="7"/>
          <p:cNvGrpSpPr/>
          <p:nvPr/>
        </p:nvGrpSpPr>
        <p:grpSpPr>
          <a:xfrm rot="0">
            <a:off x="16030363" y="896714"/>
            <a:ext cx="2680687" cy="897724"/>
            <a:chOff x="0" y="0"/>
            <a:chExt cx="706025" cy="236438"/>
          </a:xfrm>
        </p:grpSpPr>
        <p:sp>
          <p:nvSpPr>
            <p:cNvPr name="Freeform 8" id="8"/>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solidFill>
              <a:srgbClr val="000000"/>
            </a:solidFill>
          </p:spPr>
        </p:sp>
        <p:sp>
          <p:nvSpPr>
            <p:cNvPr name="TextBox 9" id="9"/>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Freeform 10" id="10"/>
          <p:cNvSpPr/>
          <p:nvPr/>
        </p:nvSpPr>
        <p:spPr>
          <a:xfrm flipH="false" flipV="false" rot="0">
            <a:off x="9551747" y="2300772"/>
            <a:ext cx="8482513" cy="5685456"/>
          </a:xfrm>
          <a:custGeom>
            <a:avLst/>
            <a:gdLst/>
            <a:ahLst/>
            <a:cxnLst/>
            <a:rect r="r" b="b" t="t" l="l"/>
            <a:pathLst>
              <a:path h="5685456" w="8482513">
                <a:moveTo>
                  <a:pt x="0" y="0"/>
                </a:moveTo>
                <a:lnTo>
                  <a:pt x="8482513" y="0"/>
                </a:lnTo>
                <a:lnTo>
                  <a:pt x="8482513" y="5685456"/>
                </a:lnTo>
                <a:lnTo>
                  <a:pt x="0" y="5685456"/>
                </a:lnTo>
                <a:lnTo>
                  <a:pt x="0" y="0"/>
                </a:lnTo>
                <a:close/>
              </a:path>
            </a:pathLst>
          </a:custGeom>
          <a:blipFill>
            <a:blip r:embed="rId6"/>
            <a:stretch>
              <a:fillRect l="-2031" t="0" r="-13541" b="0"/>
            </a:stretch>
          </a:blipFill>
        </p:spPr>
      </p:sp>
      <p:sp>
        <p:nvSpPr>
          <p:cNvPr name="TextBox 11" id="11"/>
          <p:cNvSpPr txBox="true"/>
          <p:nvPr/>
        </p:nvSpPr>
        <p:spPr>
          <a:xfrm rot="0">
            <a:off x="16630080" y="1189894"/>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16/29</a:t>
            </a:r>
          </a:p>
        </p:txBody>
      </p:sp>
      <p:sp>
        <p:nvSpPr>
          <p:cNvPr name="TextBox 12" id="12"/>
          <p:cNvSpPr txBox="true"/>
          <p:nvPr/>
        </p:nvSpPr>
        <p:spPr>
          <a:xfrm rot="0">
            <a:off x="4541600" y="566158"/>
            <a:ext cx="9106197" cy="650600"/>
          </a:xfrm>
          <a:prstGeom prst="rect">
            <a:avLst/>
          </a:prstGeom>
        </p:spPr>
        <p:txBody>
          <a:bodyPr anchor="t" rtlCol="false" tIns="0" lIns="0" bIns="0" rIns="0">
            <a:spAutoFit/>
          </a:bodyPr>
          <a:lstStyle/>
          <a:p>
            <a:pPr algn="ctr">
              <a:lnSpc>
                <a:spcPts val="4749"/>
              </a:lnSpc>
              <a:spcBef>
                <a:spcPct val="0"/>
              </a:spcBef>
            </a:pPr>
            <a:r>
              <a:rPr lang="en-US" b="true" sz="4094">
                <a:solidFill>
                  <a:srgbClr val="000000"/>
                </a:solidFill>
                <a:latin typeface="Telegraf 1 Medium"/>
                <a:ea typeface="Telegraf 1 Medium"/>
                <a:cs typeface="Telegraf 1 Medium"/>
                <a:sym typeface="Telegraf 1 Medium"/>
              </a:rPr>
              <a:t>TESTER HTTP/SCANNER DI PORTE</a:t>
            </a:r>
          </a:p>
        </p:txBody>
      </p:sp>
      <p:sp>
        <p:nvSpPr>
          <p:cNvPr name="TextBox 13" id="13"/>
          <p:cNvSpPr txBox="true"/>
          <p:nvPr/>
        </p:nvSpPr>
        <p:spPr>
          <a:xfrm rot="0">
            <a:off x="784095" y="4012570"/>
            <a:ext cx="8359905" cy="3205345"/>
          </a:xfrm>
          <a:prstGeom prst="rect">
            <a:avLst/>
          </a:prstGeom>
        </p:spPr>
        <p:txBody>
          <a:bodyPr anchor="t" rtlCol="false" tIns="0" lIns="0" bIns="0" rIns="0">
            <a:spAutoFit/>
          </a:bodyPr>
          <a:lstStyle/>
          <a:p>
            <a:pPr algn="l">
              <a:lnSpc>
                <a:spcPts val="3681"/>
              </a:lnSpc>
            </a:pPr>
            <a:r>
              <a:rPr lang="en-US" sz="3173">
                <a:solidFill>
                  <a:srgbClr val="FFFFFF"/>
                </a:solidFill>
                <a:latin typeface="Telegraf 1"/>
                <a:ea typeface="Telegraf 1"/>
                <a:cs typeface="Telegraf 1"/>
                <a:sym typeface="Telegraf 1"/>
              </a:rPr>
              <a:t>Questa funzione definisce lo scanner di Porte, prende il range definito dallo User nella funzione main e controlla una per una ogni socket, stampando solo quelle aperte. Infine calcola il tempo che è stato necessario al lavoro.</a:t>
            </a:r>
          </a:p>
          <a:p>
            <a:pPr algn="ctr">
              <a:lnSpc>
                <a:spcPts val="2926"/>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0"/>
            <a:ext cx="8755503" cy="10341959"/>
          </a:xfrm>
          <a:custGeom>
            <a:avLst/>
            <a:gdLst/>
            <a:ahLst/>
            <a:cxnLst/>
            <a:rect r="r" b="b" t="t" l="l"/>
            <a:pathLst>
              <a:path h="10341959" w="8755503">
                <a:moveTo>
                  <a:pt x="0" y="0"/>
                </a:moveTo>
                <a:lnTo>
                  <a:pt x="8755503" y="0"/>
                </a:lnTo>
                <a:lnTo>
                  <a:pt x="8755503" y="10341959"/>
                </a:lnTo>
                <a:lnTo>
                  <a:pt x="0" y="1034195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578" y="2358141"/>
            <a:ext cx="9958141" cy="5757616"/>
          </a:xfrm>
          <a:custGeom>
            <a:avLst/>
            <a:gdLst/>
            <a:ahLst/>
            <a:cxnLst/>
            <a:rect r="r" b="b" t="t" l="l"/>
            <a:pathLst>
              <a:path h="5757616" w="9958141">
                <a:moveTo>
                  <a:pt x="0" y="0"/>
                </a:moveTo>
                <a:lnTo>
                  <a:pt x="9958142" y="0"/>
                </a:lnTo>
                <a:lnTo>
                  <a:pt x="9958142" y="5757617"/>
                </a:lnTo>
                <a:lnTo>
                  <a:pt x="0" y="57576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956702" y="3663686"/>
            <a:ext cx="8827501" cy="3672070"/>
          </a:xfrm>
          <a:prstGeom prst="rect">
            <a:avLst/>
          </a:prstGeom>
        </p:spPr>
        <p:txBody>
          <a:bodyPr anchor="t" rtlCol="false" tIns="0" lIns="0" bIns="0" rIns="0">
            <a:spAutoFit/>
          </a:bodyPr>
          <a:lstStyle/>
          <a:p>
            <a:pPr algn="l">
              <a:lnSpc>
                <a:spcPts val="3681"/>
              </a:lnSpc>
            </a:pPr>
            <a:r>
              <a:rPr lang="en-US" sz="3173">
                <a:solidFill>
                  <a:srgbClr val="FFFFFF"/>
                </a:solidFill>
                <a:latin typeface="Telegraf 1"/>
                <a:ea typeface="Telegraf 1"/>
                <a:cs typeface="Telegraf 1"/>
                <a:sym typeface="Telegraf 1"/>
              </a:rPr>
              <a:t> Infine, la funzione main. Chiede allo User che servizio vuole utilizzare, con le varie scelte ramificate per il tester HTTP e per lo scanner, prende gli input e li fornisce alle funzioni da utilizzare come variabili, è stato inserito qualche error catcher per far fronte a vari errori di battitura o range di porte impossibili. </a:t>
            </a:r>
          </a:p>
          <a:p>
            <a:pPr algn="ctr">
              <a:lnSpc>
                <a:spcPts val="2926"/>
              </a:lnSpc>
              <a:spcBef>
                <a:spcPct val="0"/>
              </a:spcBef>
            </a:pPr>
          </a:p>
        </p:txBody>
      </p:sp>
      <p:grpSp>
        <p:nvGrpSpPr>
          <p:cNvPr name="Group 5" id="5"/>
          <p:cNvGrpSpPr/>
          <p:nvPr/>
        </p:nvGrpSpPr>
        <p:grpSpPr>
          <a:xfrm rot="0">
            <a:off x="11504067" y="2358141"/>
            <a:ext cx="1148007" cy="114800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grpSp>
        <p:nvGrpSpPr>
          <p:cNvPr name="Group 8" id="8"/>
          <p:cNvGrpSpPr/>
          <p:nvPr/>
        </p:nvGrpSpPr>
        <p:grpSpPr>
          <a:xfrm rot="0">
            <a:off x="16111293" y="7179103"/>
            <a:ext cx="1148007" cy="114800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grpSp>
        <p:nvGrpSpPr>
          <p:cNvPr name="Group 11" id="11"/>
          <p:cNvGrpSpPr/>
          <p:nvPr/>
        </p:nvGrpSpPr>
        <p:grpSpPr>
          <a:xfrm rot="0">
            <a:off x="15918956" y="583894"/>
            <a:ext cx="2680687" cy="897724"/>
            <a:chOff x="0" y="0"/>
            <a:chExt cx="706025" cy="236438"/>
          </a:xfrm>
        </p:grpSpPr>
        <p:sp>
          <p:nvSpPr>
            <p:cNvPr name="Freeform 12" id="12"/>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solidFill>
              <a:srgbClr val="000000"/>
            </a:solidFill>
          </p:spPr>
        </p:sp>
        <p:sp>
          <p:nvSpPr>
            <p:cNvPr name="TextBox 13" id="13"/>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Freeform 14" id="14"/>
          <p:cNvSpPr/>
          <p:nvPr/>
        </p:nvSpPr>
        <p:spPr>
          <a:xfrm flipH="false" flipV="false" rot="0">
            <a:off x="10403617" y="1794438"/>
            <a:ext cx="7387836" cy="7078688"/>
          </a:xfrm>
          <a:custGeom>
            <a:avLst/>
            <a:gdLst/>
            <a:ahLst/>
            <a:cxnLst/>
            <a:rect r="r" b="b" t="t" l="l"/>
            <a:pathLst>
              <a:path h="7078688" w="7387836">
                <a:moveTo>
                  <a:pt x="0" y="0"/>
                </a:moveTo>
                <a:lnTo>
                  <a:pt x="7387835" y="0"/>
                </a:lnTo>
                <a:lnTo>
                  <a:pt x="7387835" y="7078688"/>
                </a:lnTo>
                <a:lnTo>
                  <a:pt x="0" y="7078688"/>
                </a:lnTo>
                <a:lnTo>
                  <a:pt x="0" y="0"/>
                </a:lnTo>
                <a:close/>
              </a:path>
            </a:pathLst>
          </a:custGeom>
          <a:blipFill>
            <a:blip r:embed="rId6"/>
            <a:stretch>
              <a:fillRect l="0" t="0" r="0" b="0"/>
            </a:stretch>
          </a:blipFill>
        </p:spPr>
      </p:sp>
      <p:sp>
        <p:nvSpPr>
          <p:cNvPr name="TextBox 15" id="15"/>
          <p:cNvSpPr txBox="true"/>
          <p:nvPr/>
        </p:nvSpPr>
        <p:spPr>
          <a:xfrm rot="0">
            <a:off x="16685297" y="905746"/>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17/29</a:t>
            </a:r>
          </a:p>
        </p:txBody>
      </p:sp>
      <p:sp>
        <p:nvSpPr>
          <p:cNvPr name="TextBox 16" id="16"/>
          <p:cNvSpPr txBox="true"/>
          <p:nvPr/>
        </p:nvSpPr>
        <p:spPr>
          <a:xfrm rot="0">
            <a:off x="4541600" y="566158"/>
            <a:ext cx="9106197" cy="650600"/>
          </a:xfrm>
          <a:prstGeom prst="rect">
            <a:avLst/>
          </a:prstGeom>
        </p:spPr>
        <p:txBody>
          <a:bodyPr anchor="t" rtlCol="false" tIns="0" lIns="0" bIns="0" rIns="0">
            <a:spAutoFit/>
          </a:bodyPr>
          <a:lstStyle/>
          <a:p>
            <a:pPr algn="ctr">
              <a:lnSpc>
                <a:spcPts val="4749"/>
              </a:lnSpc>
              <a:spcBef>
                <a:spcPct val="0"/>
              </a:spcBef>
            </a:pPr>
            <a:r>
              <a:rPr lang="en-US" b="true" sz="4094">
                <a:solidFill>
                  <a:srgbClr val="000000"/>
                </a:solidFill>
                <a:latin typeface="Telegraf 1 Medium"/>
                <a:ea typeface="Telegraf 1 Medium"/>
                <a:cs typeface="Telegraf 1 Medium"/>
                <a:sym typeface="Telegraf 1 Medium"/>
              </a:rPr>
              <a:t>TESTER HTTP/SCANNER DI PORTE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0723853">
            <a:off x="-635132" y="-3428621"/>
            <a:ext cx="25003696" cy="25003696"/>
          </a:xfrm>
          <a:custGeom>
            <a:avLst/>
            <a:gdLst/>
            <a:ahLst/>
            <a:cxnLst/>
            <a:rect r="r" b="b" t="t" l="l"/>
            <a:pathLst>
              <a:path h="25003696" w="25003696">
                <a:moveTo>
                  <a:pt x="0" y="0"/>
                </a:moveTo>
                <a:lnTo>
                  <a:pt x="25003696" y="0"/>
                </a:lnTo>
                <a:lnTo>
                  <a:pt x="25003696" y="25003696"/>
                </a:lnTo>
                <a:lnTo>
                  <a:pt x="0" y="25003696"/>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582546" y="-244468"/>
            <a:ext cx="9122907" cy="10775936"/>
          </a:xfrm>
          <a:custGeom>
            <a:avLst/>
            <a:gdLst/>
            <a:ahLst/>
            <a:cxnLst/>
            <a:rect r="r" b="b" t="t" l="l"/>
            <a:pathLst>
              <a:path h="10775936" w="9122907">
                <a:moveTo>
                  <a:pt x="0" y="0"/>
                </a:moveTo>
                <a:lnTo>
                  <a:pt x="9122908" y="0"/>
                </a:lnTo>
                <a:lnTo>
                  <a:pt x="9122908" y="10775936"/>
                </a:lnTo>
                <a:lnTo>
                  <a:pt x="0" y="10775936"/>
                </a:lnTo>
                <a:lnTo>
                  <a:pt x="0" y="0"/>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421284" y="1976657"/>
            <a:ext cx="5445432" cy="1152838"/>
          </a:xfrm>
          <a:prstGeom prst="rect">
            <a:avLst/>
          </a:prstGeom>
        </p:spPr>
        <p:txBody>
          <a:bodyPr anchor="t" rtlCol="false" tIns="0" lIns="0" bIns="0" rIns="0">
            <a:spAutoFit/>
          </a:bodyPr>
          <a:lstStyle/>
          <a:p>
            <a:pPr algn="ctr">
              <a:lnSpc>
                <a:spcPts val="9412"/>
              </a:lnSpc>
            </a:pPr>
            <a:r>
              <a:rPr lang="en-US" sz="6723" b="true">
                <a:solidFill>
                  <a:srgbClr val="FFFFFF"/>
                </a:solidFill>
                <a:latin typeface="Open Sans Bold"/>
                <a:ea typeface="Open Sans Bold"/>
                <a:cs typeface="Open Sans Bold"/>
                <a:sym typeface="Open Sans Bold"/>
              </a:rPr>
              <a:t>SUBNETTING</a:t>
            </a:r>
          </a:p>
        </p:txBody>
      </p:sp>
      <p:pic>
        <p:nvPicPr>
          <p:cNvPr name="Picture 5" id="5"/>
          <p:cNvPicPr>
            <a:picLocks noChangeAspect="true"/>
          </p:cNvPicPr>
          <p:nvPr/>
        </p:nvPicPr>
        <p:blipFill>
          <a:blip r:embed="rId6"/>
          <a:srcRect l="0" t="0" r="0" b="0"/>
          <a:stretch>
            <a:fillRect/>
          </a:stretch>
        </p:blipFill>
        <p:spPr>
          <a:xfrm flipH="false" flipV="false" rot="0">
            <a:off x="2158133" y="1416310"/>
            <a:ext cx="8526302" cy="2856311"/>
          </a:xfrm>
          <a:prstGeom prst="rect">
            <a:avLst/>
          </a:prstGeom>
        </p:spPr>
      </p:pic>
      <p:sp>
        <p:nvSpPr>
          <p:cNvPr name="Freeform 6" id="6"/>
          <p:cNvSpPr/>
          <p:nvPr/>
        </p:nvSpPr>
        <p:spPr>
          <a:xfrm flipH="false" flipV="false" rot="0">
            <a:off x="1993054" y="5143500"/>
            <a:ext cx="3929727" cy="3929727"/>
          </a:xfrm>
          <a:custGeom>
            <a:avLst/>
            <a:gdLst/>
            <a:ahLst/>
            <a:cxnLst/>
            <a:rect r="r" b="b" t="t" l="l"/>
            <a:pathLst>
              <a:path h="3929727" w="3929727">
                <a:moveTo>
                  <a:pt x="0" y="0"/>
                </a:moveTo>
                <a:lnTo>
                  <a:pt x="3929728" y="0"/>
                </a:lnTo>
                <a:lnTo>
                  <a:pt x="3929728" y="3929727"/>
                </a:lnTo>
                <a:lnTo>
                  <a:pt x="0" y="3929727"/>
                </a:lnTo>
                <a:lnTo>
                  <a:pt x="0" y="0"/>
                </a:lnTo>
                <a:close/>
              </a:path>
            </a:pathLst>
          </a:custGeom>
          <a:blipFill>
            <a:blip r:embed="rId7"/>
            <a:stretch>
              <a:fillRect l="0" t="0" r="0" b="0"/>
            </a:stretch>
          </a:blipFill>
        </p:spPr>
      </p:sp>
      <p:sp>
        <p:nvSpPr>
          <p:cNvPr name="Freeform 7" id="7"/>
          <p:cNvSpPr/>
          <p:nvPr/>
        </p:nvSpPr>
        <p:spPr>
          <a:xfrm flipH="false" flipV="false" rot="0">
            <a:off x="13099116" y="5143500"/>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6412293" y="-11723214"/>
            <a:ext cx="25003696" cy="25003696"/>
          </a:xfrm>
          <a:custGeom>
            <a:avLst/>
            <a:gdLst/>
            <a:ahLst/>
            <a:cxnLst/>
            <a:rect r="r" b="b" t="t" l="l"/>
            <a:pathLst>
              <a:path h="25003696" w="25003696">
                <a:moveTo>
                  <a:pt x="0" y="0"/>
                </a:moveTo>
                <a:lnTo>
                  <a:pt x="25003697" y="0"/>
                </a:lnTo>
                <a:lnTo>
                  <a:pt x="25003697" y="25003697"/>
                </a:lnTo>
                <a:lnTo>
                  <a:pt x="0" y="25003697"/>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66249" y="-27480"/>
            <a:ext cx="8755503" cy="10341959"/>
          </a:xfrm>
          <a:custGeom>
            <a:avLst/>
            <a:gdLst/>
            <a:ahLst/>
            <a:cxnLst/>
            <a:rect r="r" b="b" t="t" l="l"/>
            <a:pathLst>
              <a:path h="10341959" w="8755503">
                <a:moveTo>
                  <a:pt x="0" y="0"/>
                </a:moveTo>
                <a:lnTo>
                  <a:pt x="8755502" y="0"/>
                </a:lnTo>
                <a:lnTo>
                  <a:pt x="8755502" y="10341960"/>
                </a:lnTo>
                <a:lnTo>
                  <a:pt x="0" y="10341960"/>
                </a:lnTo>
                <a:lnTo>
                  <a:pt x="0" y="0"/>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472107" y="4107013"/>
            <a:ext cx="5750608" cy="5750608"/>
          </a:xfrm>
          <a:custGeom>
            <a:avLst/>
            <a:gdLst/>
            <a:ahLst/>
            <a:cxnLst/>
            <a:rect r="r" b="b" t="t" l="l"/>
            <a:pathLst>
              <a:path h="5750608" w="5750608">
                <a:moveTo>
                  <a:pt x="0" y="0"/>
                </a:moveTo>
                <a:lnTo>
                  <a:pt x="5750607" y="0"/>
                </a:lnTo>
                <a:lnTo>
                  <a:pt x="5750607" y="5750608"/>
                </a:lnTo>
                <a:lnTo>
                  <a:pt x="0" y="5750608"/>
                </a:lnTo>
                <a:lnTo>
                  <a:pt x="0" y="0"/>
                </a:lnTo>
                <a:close/>
              </a:path>
            </a:pathLst>
          </a:custGeom>
          <a:blipFill>
            <a:blip r:embed="rId6"/>
            <a:stretch>
              <a:fillRect l="0" t="0" r="0" b="0"/>
            </a:stretch>
          </a:blipFill>
        </p:spPr>
      </p:sp>
      <p:sp>
        <p:nvSpPr>
          <p:cNvPr name="TextBox 5" id="5"/>
          <p:cNvSpPr txBox="true"/>
          <p:nvPr/>
        </p:nvSpPr>
        <p:spPr>
          <a:xfrm rot="0">
            <a:off x="5606791" y="1634844"/>
            <a:ext cx="6925121" cy="1378574"/>
          </a:xfrm>
          <a:prstGeom prst="rect">
            <a:avLst/>
          </a:prstGeom>
        </p:spPr>
        <p:txBody>
          <a:bodyPr anchor="t" rtlCol="false" tIns="0" lIns="0" bIns="0" rIns="0">
            <a:spAutoFit/>
          </a:bodyPr>
          <a:lstStyle/>
          <a:p>
            <a:pPr algn="ctr">
              <a:lnSpc>
                <a:spcPts val="10640"/>
              </a:lnSpc>
            </a:pPr>
            <a:r>
              <a:rPr lang="en-US" sz="7600" b="true">
                <a:solidFill>
                  <a:srgbClr val="FFFFFF"/>
                </a:solidFill>
                <a:latin typeface="Telegraf 2 Bold"/>
                <a:ea typeface="Telegraf 2 Bold"/>
                <a:cs typeface="Telegraf 2 Bold"/>
                <a:sym typeface="Telegraf 2 Bold"/>
              </a:rPr>
              <a:t>Sniffer Di Rete</a:t>
            </a:r>
          </a:p>
        </p:txBody>
      </p:sp>
      <p:pic>
        <p:nvPicPr>
          <p:cNvPr name="Picture 6" id="6"/>
          <p:cNvPicPr>
            <a:picLocks noChangeAspect="true"/>
          </p:cNvPicPr>
          <p:nvPr/>
        </p:nvPicPr>
        <p:blipFill>
          <a:blip r:embed="rId7"/>
          <a:srcRect l="0" t="0" r="0" b="0"/>
          <a:stretch>
            <a:fillRect/>
          </a:stretch>
        </p:blipFill>
        <p:spPr>
          <a:xfrm flipH="false" flipV="false" rot="0">
            <a:off x="1732569" y="1226554"/>
            <a:ext cx="8598384" cy="2880459"/>
          </a:xfrm>
          <a:prstGeom prst="rect">
            <a:avLst/>
          </a:prstGeom>
        </p:spPr>
      </p:pic>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0"/>
            <a:ext cx="8755503" cy="10341959"/>
          </a:xfrm>
          <a:custGeom>
            <a:avLst/>
            <a:gdLst/>
            <a:ahLst/>
            <a:cxnLst/>
            <a:rect r="r" b="b" t="t" l="l"/>
            <a:pathLst>
              <a:path h="10341959" w="8755503">
                <a:moveTo>
                  <a:pt x="0" y="0"/>
                </a:moveTo>
                <a:lnTo>
                  <a:pt x="8755503" y="0"/>
                </a:lnTo>
                <a:lnTo>
                  <a:pt x="8755503" y="10341959"/>
                </a:lnTo>
                <a:lnTo>
                  <a:pt x="0" y="1034195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578" y="2435322"/>
            <a:ext cx="9462968" cy="5471316"/>
          </a:xfrm>
          <a:custGeom>
            <a:avLst/>
            <a:gdLst/>
            <a:ahLst/>
            <a:cxnLst/>
            <a:rect r="r" b="b" t="t" l="l"/>
            <a:pathLst>
              <a:path h="5471316" w="9462968">
                <a:moveTo>
                  <a:pt x="0" y="0"/>
                </a:moveTo>
                <a:lnTo>
                  <a:pt x="9462968" y="0"/>
                </a:lnTo>
                <a:lnTo>
                  <a:pt x="9462968" y="5471316"/>
                </a:lnTo>
                <a:lnTo>
                  <a:pt x="0" y="54713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5918956" y="583894"/>
            <a:ext cx="2680687" cy="897724"/>
            <a:chOff x="0" y="0"/>
            <a:chExt cx="706025" cy="236438"/>
          </a:xfrm>
        </p:grpSpPr>
        <p:sp>
          <p:nvSpPr>
            <p:cNvPr name="Freeform 5" id="5"/>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solidFill>
              <a:srgbClr val="000000"/>
            </a:solidFill>
          </p:spPr>
        </p:sp>
        <p:sp>
          <p:nvSpPr>
            <p:cNvPr name="TextBox 6" id="6"/>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Freeform 7" id="7"/>
          <p:cNvSpPr/>
          <p:nvPr/>
        </p:nvSpPr>
        <p:spPr>
          <a:xfrm flipH="false" flipV="false" rot="0">
            <a:off x="9784203" y="2435322"/>
            <a:ext cx="8319752" cy="4760087"/>
          </a:xfrm>
          <a:custGeom>
            <a:avLst/>
            <a:gdLst/>
            <a:ahLst/>
            <a:cxnLst/>
            <a:rect r="r" b="b" t="t" l="l"/>
            <a:pathLst>
              <a:path h="4760087" w="8319752">
                <a:moveTo>
                  <a:pt x="0" y="0"/>
                </a:moveTo>
                <a:lnTo>
                  <a:pt x="8319752" y="0"/>
                </a:lnTo>
                <a:lnTo>
                  <a:pt x="8319752" y="4760087"/>
                </a:lnTo>
                <a:lnTo>
                  <a:pt x="0" y="4760087"/>
                </a:lnTo>
                <a:lnTo>
                  <a:pt x="0" y="0"/>
                </a:lnTo>
                <a:close/>
              </a:path>
            </a:pathLst>
          </a:custGeom>
          <a:blipFill>
            <a:blip r:embed="rId6"/>
            <a:stretch>
              <a:fillRect l="0" t="0" r="0" b="0"/>
            </a:stretch>
          </a:blipFill>
        </p:spPr>
      </p:sp>
      <p:sp>
        <p:nvSpPr>
          <p:cNvPr name="TextBox 8" id="8"/>
          <p:cNvSpPr txBox="true"/>
          <p:nvPr/>
        </p:nvSpPr>
        <p:spPr>
          <a:xfrm rot="0">
            <a:off x="16685297" y="905746"/>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18/29</a:t>
            </a:r>
          </a:p>
        </p:txBody>
      </p:sp>
      <p:sp>
        <p:nvSpPr>
          <p:cNvPr name="TextBox 9" id="9"/>
          <p:cNvSpPr txBox="true"/>
          <p:nvPr/>
        </p:nvSpPr>
        <p:spPr>
          <a:xfrm rot="0">
            <a:off x="4541600" y="566158"/>
            <a:ext cx="9106197" cy="650600"/>
          </a:xfrm>
          <a:prstGeom prst="rect">
            <a:avLst/>
          </a:prstGeom>
        </p:spPr>
        <p:txBody>
          <a:bodyPr anchor="t" rtlCol="false" tIns="0" lIns="0" bIns="0" rIns="0">
            <a:spAutoFit/>
          </a:bodyPr>
          <a:lstStyle/>
          <a:p>
            <a:pPr algn="ctr">
              <a:lnSpc>
                <a:spcPts val="4749"/>
              </a:lnSpc>
              <a:spcBef>
                <a:spcPct val="0"/>
              </a:spcBef>
            </a:pPr>
            <a:r>
              <a:rPr lang="en-US" b="true" sz="4094">
                <a:solidFill>
                  <a:srgbClr val="000000"/>
                </a:solidFill>
                <a:latin typeface="Telegraf 1 Medium"/>
                <a:ea typeface="Telegraf 1 Medium"/>
                <a:cs typeface="Telegraf 1 Medium"/>
                <a:sym typeface="Telegraf 1 Medium"/>
              </a:rPr>
              <a:t>SNIFFER DI RETE</a:t>
            </a:r>
          </a:p>
        </p:txBody>
      </p:sp>
      <p:sp>
        <p:nvSpPr>
          <p:cNvPr name="TextBox 10" id="10"/>
          <p:cNvSpPr txBox="true"/>
          <p:nvPr/>
        </p:nvSpPr>
        <p:spPr>
          <a:xfrm rot="0">
            <a:off x="874044" y="3366713"/>
            <a:ext cx="8269956" cy="3534524"/>
          </a:xfrm>
          <a:prstGeom prst="rect">
            <a:avLst/>
          </a:prstGeom>
        </p:spPr>
        <p:txBody>
          <a:bodyPr anchor="t" rtlCol="false" tIns="0" lIns="0" bIns="0" rIns="0">
            <a:spAutoFit/>
          </a:bodyPr>
          <a:lstStyle/>
          <a:p>
            <a:pPr algn="l">
              <a:lnSpc>
                <a:spcPts val="2561"/>
              </a:lnSpc>
              <a:spcBef>
                <a:spcPct val="0"/>
              </a:spcBef>
            </a:pPr>
            <a:r>
              <a:rPr lang="en-US" b="true" sz="2208">
                <a:solidFill>
                  <a:srgbClr val="FFFFFF"/>
                </a:solidFill>
                <a:latin typeface="Telegraf 1 Medium"/>
                <a:ea typeface="Telegraf 1 Medium"/>
                <a:cs typeface="Telegraf 1 Medium"/>
                <a:sym typeface="Telegraf 1 Medium"/>
              </a:rPr>
              <a:t>Lo script importa le librerie necessarie come Scapy per la gestione dei pacchetti e Termcolor per colorare l'output. Viene creata una lista vuota, captured_packets, per raccogliere i pacchetti che soddisfano i filtri. La funzione advanced_filter applica i filtri avanzati sui pacchetti. Se il pacchetto contiene un indirizzo IP, la funzione verifica se l'IP di origine (ip_src) e di destinazione (ip_dst) corrispondono ai valori forniti. Se viene specificata una porta, controlla anche le porte di origine e destinazione per TCP e UDP. Inoltre, il filtro consente di specificare il tipo di pacchetto (TCP, UDP o IP) e verifica che il pacchetto abbia il tipo giusto.</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0"/>
            <a:ext cx="8755503" cy="10341959"/>
          </a:xfrm>
          <a:custGeom>
            <a:avLst/>
            <a:gdLst/>
            <a:ahLst/>
            <a:cxnLst/>
            <a:rect r="r" b="b" t="t" l="l"/>
            <a:pathLst>
              <a:path h="10341959" w="8755503">
                <a:moveTo>
                  <a:pt x="0" y="0"/>
                </a:moveTo>
                <a:lnTo>
                  <a:pt x="8755503" y="0"/>
                </a:lnTo>
                <a:lnTo>
                  <a:pt x="8755503" y="10341959"/>
                </a:lnTo>
                <a:lnTo>
                  <a:pt x="0" y="1034195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578" y="2446487"/>
            <a:ext cx="9805341" cy="5669270"/>
          </a:xfrm>
          <a:custGeom>
            <a:avLst/>
            <a:gdLst/>
            <a:ahLst/>
            <a:cxnLst/>
            <a:rect r="r" b="b" t="t" l="l"/>
            <a:pathLst>
              <a:path h="5669270" w="9805341">
                <a:moveTo>
                  <a:pt x="0" y="0"/>
                </a:moveTo>
                <a:lnTo>
                  <a:pt x="9805342" y="0"/>
                </a:lnTo>
                <a:lnTo>
                  <a:pt x="9805342" y="5669271"/>
                </a:lnTo>
                <a:lnTo>
                  <a:pt x="0" y="56692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5918956" y="583894"/>
            <a:ext cx="2680687" cy="897724"/>
            <a:chOff x="0" y="0"/>
            <a:chExt cx="706025" cy="236438"/>
          </a:xfrm>
        </p:grpSpPr>
        <p:sp>
          <p:nvSpPr>
            <p:cNvPr name="Freeform 5" id="5"/>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solidFill>
              <a:srgbClr val="000000"/>
            </a:solidFill>
          </p:spPr>
        </p:sp>
        <p:sp>
          <p:nvSpPr>
            <p:cNvPr name="TextBox 6" id="6"/>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Freeform 7" id="7"/>
          <p:cNvSpPr/>
          <p:nvPr/>
        </p:nvSpPr>
        <p:spPr>
          <a:xfrm flipH="false" flipV="false" rot="0">
            <a:off x="10124720" y="3283634"/>
            <a:ext cx="7969433" cy="4121596"/>
          </a:xfrm>
          <a:custGeom>
            <a:avLst/>
            <a:gdLst/>
            <a:ahLst/>
            <a:cxnLst/>
            <a:rect r="r" b="b" t="t" l="l"/>
            <a:pathLst>
              <a:path h="4121596" w="7969433">
                <a:moveTo>
                  <a:pt x="0" y="0"/>
                </a:moveTo>
                <a:lnTo>
                  <a:pt x="7969433" y="0"/>
                </a:lnTo>
                <a:lnTo>
                  <a:pt x="7969433" y="4121596"/>
                </a:lnTo>
                <a:lnTo>
                  <a:pt x="0" y="4121596"/>
                </a:lnTo>
                <a:lnTo>
                  <a:pt x="0" y="0"/>
                </a:lnTo>
                <a:close/>
              </a:path>
            </a:pathLst>
          </a:custGeom>
          <a:blipFill>
            <a:blip r:embed="rId6"/>
            <a:stretch>
              <a:fillRect l="0" t="0" r="0" b="0"/>
            </a:stretch>
          </a:blipFill>
        </p:spPr>
      </p:sp>
      <p:sp>
        <p:nvSpPr>
          <p:cNvPr name="TextBox 8" id="8"/>
          <p:cNvSpPr txBox="true"/>
          <p:nvPr/>
        </p:nvSpPr>
        <p:spPr>
          <a:xfrm rot="0">
            <a:off x="16685297" y="905746"/>
            <a:ext cx="1132769"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19/29</a:t>
            </a:r>
          </a:p>
        </p:txBody>
      </p:sp>
      <p:sp>
        <p:nvSpPr>
          <p:cNvPr name="TextBox 9" id="9"/>
          <p:cNvSpPr txBox="true"/>
          <p:nvPr/>
        </p:nvSpPr>
        <p:spPr>
          <a:xfrm rot="0">
            <a:off x="4541600" y="566158"/>
            <a:ext cx="9106197" cy="650600"/>
          </a:xfrm>
          <a:prstGeom prst="rect">
            <a:avLst/>
          </a:prstGeom>
        </p:spPr>
        <p:txBody>
          <a:bodyPr anchor="t" rtlCol="false" tIns="0" lIns="0" bIns="0" rIns="0">
            <a:spAutoFit/>
          </a:bodyPr>
          <a:lstStyle/>
          <a:p>
            <a:pPr algn="ctr">
              <a:lnSpc>
                <a:spcPts val="4749"/>
              </a:lnSpc>
              <a:spcBef>
                <a:spcPct val="0"/>
              </a:spcBef>
            </a:pPr>
            <a:r>
              <a:rPr lang="en-US" b="true" sz="4094">
                <a:solidFill>
                  <a:srgbClr val="000000"/>
                </a:solidFill>
                <a:latin typeface="Telegraf 1 Medium"/>
                <a:ea typeface="Telegraf 1 Medium"/>
                <a:cs typeface="Telegraf 1 Medium"/>
                <a:sym typeface="Telegraf 1 Medium"/>
              </a:rPr>
              <a:t>SNIFFER DI RETE</a:t>
            </a:r>
          </a:p>
        </p:txBody>
      </p:sp>
      <p:sp>
        <p:nvSpPr>
          <p:cNvPr name="TextBox 10" id="10"/>
          <p:cNvSpPr txBox="true"/>
          <p:nvPr/>
        </p:nvSpPr>
        <p:spPr>
          <a:xfrm rot="0">
            <a:off x="843467" y="3264584"/>
            <a:ext cx="8839827" cy="4329439"/>
          </a:xfrm>
          <a:prstGeom prst="rect">
            <a:avLst/>
          </a:prstGeom>
        </p:spPr>
        <p:txBody>
          <a:bodyPr anchor="t" rtlCol="false" tIns="0" lIns="0" bIns="0" rIns="0">
            <a:spAutoFit/>
          </a:bodyPr>
          <a:lstStyle/>
          <a:p>
            <a:pPr algn="l">
              <a:lnSpc>
                <a:spcPts val="2628"/>
              </a:lnSpc>
            </a:pPr>
            <a:r>
              <a:rPr lang="en-US" b="true" sz="2265">
                <a:solidFill>
                  <a:srgbClr val="FFFFFF"/>
                </a:solidFill>
                <a:latin typeface="Telegraf 1 Medium"/>
                <a:ea typeface="Telegraf 1 Medium"/>
                <a:cs typeface="Telegraf 1 Medium"/>
                <a:sym typeface="Telegraf 1 Medium"/>
              </a:rPr>
              <a:t>La funzione packet_callback viene chiamata ogni volta che un pacchetto viene catturato. Se il pacchetto passa il filtro di advanced_filter, il pacchetto viene aggiunto alla lista captured_packets e stampato nel terminale utilizzando packet.summary(), che fornisce un riepilogo del pacchetto. La funzione capture_packets avvia il processo di cattura dei pacchetti, specificando l'interfaccia di rete, il time</a:t>
            </a:r>
            <a:r>
              <a:rPr lang="en-US" b="true" sz="2265">
                <a:solidFill>
                  <a:srgbClr val="FFFFFF"/>
                </a:solidFill>
                <a:latin typeface="Telegraf 1 Medium"/>
                <a:ea typeface="Telegraf 1 Medium"/>
                <a:cs typeface="Telegraf 1 Medium"/>
                <a:sym typeface="Telegraf 1 Medium"/>
              </a:rPr>
              <a:t>out e i vari parametri di filtro (IP, porta, tipo). La funzione sniff di Scapy viene usata per ascoltare la rete e catturare i pacchetti, invocando packet_callback per ogni pacchetto catturato. Se l'utente ha scelto di salvare i pacchetti, questi vengono memorizzati in un file PCAP tramite wrpcap.</a:t>
            </a:r>
          </a:p>
          <a:p>
            <a:pPr algn="ctr">
              <a:lnSpc>
                <a:spcPts val="2628"/>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86907"/>
            <a:ext cx="8755503" cy="10341959"/>
          </a:xfrm>
          <a:custGeom>
            <a:avLst/>
            <a:gdLst/>
            <a:ahLst/>
            <a:cxnLst/>
            <a:rect r="r" b="b" t="t" l="l"/>
            <a:pathLst>
              <a:path h="10341959" w="8755503">
                <a:moveTo>
                  <a:pt x="0" y="0"/>
                </a:moveTo>
                <a:lnTo>
                  <a:pt x="8755503" y="0"/>
                </a:lnTo>
                <a:lnTo>
                  <a:pt x="8755503" y="10341960"/>
                </a:lnTo>
                <a:lnTo>
                  <a:pt x="0" y="1034196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578" y="2481979"/>
            <a:ext cx="9743956" cy="5633778"/>
          </a:xfrm>
          <a:custGeom>
            <a:avLst/>
            <a:gdLst/>
            <a:ahLst/>
            <a:cxnLst/>
            <a:rect r="r" b="b" t="t" l="l"/>
            <a:pathLst>
              <a:path h="5633778" w="9743956">
                <a:moveTo>
                  <a:pt x="0" y="0"/>
                </a:moveTo>
                <a:lnTo>
                  <a:pt x="9743957" y="0"/>
                </a:lnTo>
                <a:lnTo>
                  <a:pt x="9743957" y="5633779"/>
                </a:lnTo>
                <a:lnTo>
                  <a:pt x="0" y="56337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5918956" y="583894"/>
            <a:ext cx="2680687" cy="897724"/>
            <a:chOff x="0" y="0"/>
            <a:chExt cx="706025" cy="236438"/>
          </a:xfrm>
        </p:grpSpPr>
        <p:sp>
          <p:nvSpPr>
            <p:cNvPr name="Freeform 5" id="5"/>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solidFill>
              <a:srgbClr val="000000"/>
            </a:solidFill>
          </p:spPr>
        </p:sp>
        <p:sp>
          <p:nvSpPr>
            <p:cNvPr name="TextBox 6" id="6"/>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Freeform 7" id="7"/>
          <p:cNvSpPr/>
          <p:nvPr/>
        </p:nvSpPr>
        <p:spPr>
          <a:xfrm flipH="false" flipV="false" rot="0">
            <a:off x="10088666" y="2803651"/>
            <a:ext cx="7833605" cy="4679698"/>
          </a:xfrm>
          <a:custGeom>
            <a:avLst/>
            <a:gdLst/>
            <a:ahLst/>
            <a:cxnLst/>
            <a:rect r="r" b="b" t="t" l="l"/>
            <a:pathLst>
              <a:path h="4679698" w="7833605">
                <a:moveTo>
                  <a:pt x="0" y="0"/>
                </a:moveTo>
                <a:lnTo>
                  <a:pt x="7833606" y="0"/>
                </a:lnTo>
                <a:lnTo>
                  <a:pt x="7833606" y="4679698"/>
                </a:lnTo>
                <a:lnTo>
                  <a:pt x="0" y="4679698"/>
                </a:lnTo>
                <a:lnTo>
                  <a:pt x="0" y="0"/>
                </a:lnTo>
                <a:close/>
              </a:path>
            </a:pathLst>
          </a:custGeom>
          <a:blipFill>
            <a:blip r:embed="rId6"/>
            <a:stretch>
              <a:fillRect l="0" t="0" r="-13998" b="0"/>
            </a:stretch>
          </a:blipFill>
        </p:spPr>
      </p:sp>
      <p:sp>
        <p:nvSpPr>
          <p:cNvPr name="TextBox 8" id="8"/>
          <p:cNvSpPr txBox="true"/>
          <p:nvPr/>
        </p:nvSpPr>
        <p:spPr>
          <a:xfrm rot="0">
            <a:off x="16685297" y="905746"/>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20/29</a:t>
            </a:r>
          </a:p>
        </p:txBody>
      </p:sp>
      <p:sp>
        <p:nvSpPr>
          <p:cNvPr name="TextBox 9" id="9"/>
          <p:cNvSpPr txBox="true"/>
          <p:nvPr/>
        </p:nvSpPr>
        <p:spPr>
          <a:xfrm rot="0">
            <a:off x="4541600" y="566158"/>
            <a:ext cx="9106197" cy="650600"/>
          </a:xfrm>
          <a:prstGeom prst="rect">
            <a:avLst/>
          </a:prstGeom>
        </p:spPr>
        <p:txBody>
          <a:bodyPr anchor="t" rtlCol="false" tIns="0" lIns="0" bIns="0" rIns="0">
            <a:spAutoFit/>
          </a:bodyPr>
          <a:lstStyle/>
          <a:p>
            <a:pPr algn="ctr">
              <a:lnSpc>
                <a:spcPts val="4749"/>
              </a:lnSpc>
              <a:spcBef>
                <a:spcPct val="0"/>
              </a:spcBef>
            </a:pPr>
            <a:r>
              <a:rPr lang="en-US" b="true" sz="4094">
                <a:solidFill>
                  <a:srgbClr val="000000"/>
                </a:solidFill>
                <a:latin typeface="Telegraf 1 Medium"/>
                <a:ea typeface="Telegraf 1 Medium"/>
                <a:cs typeface="Telegraf 1 Medium"/>
                <a:sym typeface="Telegraf 1 Medium"/>
              </a:rPr>
              <a:t>SNIFFER DI RETE</a:t>
            </a:r>
          </a:p>
        </p:txBody>
      </p:sp>
      <p:sp>
        <p:nvSpPr>
          <p:cNvPr name="TextBox 10" id="10"/>
          <p:cNvSpPr txBox="true"/>
          <p:nvPr/>
        </p:nvSpPr>
        <p:spPr>
          <a:xfrm rot="0">
            <a:off x="865260" y="3212295"/>
            <a:ext cx="8346593" cy="4144572"/>
          </a:xfrm>
          <a:prstGeom prst="rect">
            <a:avLst/>
          </a:prstGeom>
        </p:spPr>
        <p:txBody>
          <a:bodyPr anchor="t" rtlCol="false" tIns="0" lIns="0" bIns="0" rIns="0">
            <a:spAutoFit/>
          </a:bodyPr>
          <a:lstStyle/>
          <a:p>
            <a:pPr algn="l">
              <a:lnSpc>
                <a:spcPts val="2707"/>
              </a:lnSpc>
            </a:pPr>
            <a:r>
              <a:rPr lang="en-US" b="true" sz="2334">
                <a:solidFill>
                  <a:srgbClr val="FFFFFF"/>
                </a:solidFill>
                <a:latin typeface="Telegraf 1 Medium"/>
                <a:ea typeface="Telegraf 1 Medium"/>
                <a:cs typeface="Telegraf 1 Medium"/>
                <a:sym typeface="Telegraf 1 Medium"/>
              </a:rPr>
              <a:t>La funzione chooseinterface c</a:t>
            </a:r>
            <a:r>
              <a:rPr lang="en-US" b="true" sz="2334">
                <a:solidFill>
                  <a:srgbClr val="FFFFFF"/>
                </a:solidFill>
                <a:latin typeface="Telegraf 1 Medium"/>
                <a:ea typeface="Telegraf 1 Medium"/>
                <a:cs typeface="Telegraf 1 Medium"/>
                <a:sym typeface="Telegraf 1 Medium"/>
              </a:rPr>
              <a:t>onsente all'utente di selezionare l'interfaccia di rete da cui catturare i pacchetti. Usa getiflist di Scapy per ottenere un elenco delle interfacce disponibili e consente all'utente di scegliere un'opzione numerica. Se la scelta non è valida, viene utilizzata l'interfaccia predefinita, eth0. La funzione getpacket_type_choice permette all'utente di scegliere quale tipo di pacchetti catturare (TCP, UDP, IP o tutti). Il blocco if __name == "__main" gestisce l'intero processo: raccoglie i parametri forniti dall'utente, avvia la cattura dei pacchetti, e salva i pacchetti in un file PCAP se richiesto.</a:t>
            </a:r>
          </a:p>
          <a:p>
            <a:pPr algn="ctr">
              <a:lnSpc>
                <a:spcPts val="2707"/>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4979323">
            <a:off x="-642511" y="-9626505"/>
            <a:ext cx="25003696" cy="25003696"/>
          </a:xfrm>
          <a:custGeom>
            <a:avLst/>
            <a:gdLst/>
            <a:ahLst/>
            <a:cxnLst/>
            <a:rect r="r" b="b" t="t" l="l"/>
            <a:pathLst>
              <a:path h="25003696" w="25003696">
                <a:moveTo>
                  <a:pt x="0" y="0"/>
                </a:moveTo>
                <a:lnTo>
                  <a:pt x="25003696" y="0"/>
                </a:lnTo>
                <a:lnTo>
                  <a:pt x="25003696" y="25003696"/>
                </a:lnTo>
                <a:lnTo>
                  <a:pt x="0" y="25003696"/>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66249" y="0"/>
            <a:ext cx="8755503" cy="10341959"/>
          </a:xfrm>
          <a:custGeom>
            <a:avLst/>
            <a:gdLst/>
            <a:ahLst/>
            <a:cxnLst/>
            <a:rect r="r" b="b" t="t" l="l"/>
            <a:pathLst>
              <a:path h="10341959" w="8755503">
                <a:moveTo>
                  <a:pt x="0" y="0"/>
                </a:moveTo>
                <a:lnTo>
                  <a:pt x="8755502" y="0"/>
                </a:lnTo>
                <a:lnTo>
                  <a:pt x="8755502" y="10341959"/>
                </a:lnTo>
                <a:lnTo>
                  <a:pt x="0" y="10341959"/>
                </a:lnTo>
                <a:lnTo>
                  <a:pt x="0" y="0"/>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683050" y="1546300"/>
            <a:ext cx="10921901" cy="1329043"/>
          </a:xfrm>
          <a:prstGeom prst="rect">
            <a:avLst/>
          </a:prstGeom>
        </p:spPr>
        <p:txBody>
          <a:bodyPr anchor="t" rtlCol="false" tIns="0" lIns="0" bIns="0" rIns="0">
            <a:spAutoFit/>
          </a:bodyPr>
          <a:lstStyle/>
          <a:p>
            <a:pPr algn="ctr">
              <a:lnSpc>
                <a:spcPts val="10220"/>
              </a:lnSpc>
            </a:pPr>
            <a:r>
              <a:rPr lang="en-US" sz="7300" b="true">
                <a:solidFill>
                  <a:srgbClr val="FFFFFF"/>
                </a:solidFill>
                <a:latin typeface="Telegraf 2 Bold"/>
                <a:ea typeface="Telegraf 2 Bold"/>
                <a:cs typeface="Telegraf 2 Bold"/>
                <a:sym typeface="Telegraf 2 Bold"/>
              </a:rPr>
              <a:t>Configurazione </a:t>
            </a:r>
            <a:r>
              <a:rPr lang="en-US" sz="7300" b="true">
                <a:solidFill>
                  <a:srgbClr val="FFFFFF"/>
                </a:solidFill>
                <a:latin typeface="Telegraf 2 Bold"/>
                <a:ea typeface="Telegraf 2 Bold"/>
                <a:cs typeface="Telegraf 2 Bold"/>
                <a:sym typeface="Telegraf 2 Bold"/>
              </a:rPr>
              <a:t>Firewall</a:t>
            </a:r>
          </a:p>
        </p:txBody>
      </p:sp>
      <p:pic>
        <p:nvPicPr>
          <p:cNvPr name="Picture 5" id="5"/>
          <p:cNvPicPr>
            <a:picLocks noChangeAspect="true"/>
          </p:cNvPicPr>
          <p:nvPr/>
        </p:nvPicPr>
        <p:blipFill>
          <a:blip r:embed="rId6"/>
          <a:srcRect l="0" t="0" r="0" b="0"/>
          <a:stretch>
            <a:fillRect/>
          </a:stretch>
        </p:blipFill>
        <p:spPr>
          <a:xfrm flipH="false" flipV="false" rot="0">
            <a:off x="179402" y="1146843"/>
            <a:ext cx="8526302" cy="2856311"/>
          </a:xfrm>
          <a:prstGeom prst="rect">
            <a:avLst/>
          </a:prstGeom>
        </p:spPr>
      </p:pic>
      <p:sp>
        <p:nvSpPr>
          <p:cNvPr name="Freeform 6" id="6"/>
          <p:cNvSpPr/>
          <p:nvPr/>
        </p:nvSpPr>
        <p:spPr>
          <a:xfrm flipH="false" flipV="false" rot="0">
            <a:off x="2534508" y="51435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1759820" y="4588392"/>
            <a:ext cx="4828702" cy="4828702"/>
          </a:xfrm>
          <a:custGeom>
            <a:avLst/>
            <a:gdLst/>
            <a:ahLst/>
            <a:cxnLst/>
            <a:rect r="r" b="b" t="t" l="l"/>
            <a:pathLst>
              <a:path h="4828702" w="4828702">
                <a:moveTo>
                  <a:pt x="0" y="0"/>
                </a:moveTo>
                <a:lnTo>
                  <a:pt x="4828701" y="0"/>
                </a:lnTo>
                <a:lnTo>
                  <a:pt x="4828701" y="4828701"/>
                </a:lnTo>
                <a:lnTo>
                  <a:pt x="0" y="4828701"/>
                </a:lnTo>
                <a:lnTo>
                  <a:pt x="0" y="0"/>
                </a:lnTo>
                <a:close/>
              </a:path>
            </a:pathLst>
          </a:custGeom>
          <a:blipFill>
            <a:blip r:embed="rId9"/>
            <a:stretch>
              <a:fillRect l="0" t="0" r="0" b="0"/>
            </a:stretch>
          </a:blipFill>
        </p:spPr>
      </p:sp>
      <p:sp>
        <p:nvSpPr>
          <p:cNvPr name="TextBox 8" id="8"/>
          <p:cNvSpPr txBox="true"/>
          <p:nvPr/>
        </p:nvSpPr>
        <p:spPr>
          <a:xfrm rot="0">
            <a:off x="12265259" y="5211533"/>
            <a:ext cx="3817822" cy="3210943"/>
          </a:xfrm>
          <a:prstGeom prst="rect">
            <a:avLst/>
          </a:prstGeom>
        </p:spPr>
        <p:txBody>
          <a:bodyPr anchor="t" rtlCol="false" tIns="0" lIns="0" bIns="0" rIns="0">
            <a:spAutoFit/>
          </a:bodyPr>
          <a:lstStyle/>
          <a:p>
            <a:pPr algn="ctr">
              <a:lnSpc>
                <a:spcPts val="26118"/>
              </a:lnSpc>
            </a:pPr>
            <a:r>
              <a:rPr lang="en-US" sz="18656">
                <a:solidFill>
                  <a:srgbClr val="000000"/>
                </a:solidFill>
                <a:latin typeface="Cyberjunkies"/>
                <a:ea typeface="Cyberjunkies"/>
                <a:cs typeface="Cyberjunkies"/>
                <a:sym typeface="Cyberjunkies"/>
              </a:rPr>
              <a:t>403</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6134217" y="8955300"/>
            <a:ext cx="2680687" cy="897724"/>
            <a:chOff x="0" y="0"/>
            <a:chExt cx="706025" cy="236438"/>
          </a:xfrm>
        </p:grpSpPr>
        <p:sp>
          <p:nvSpPr>
            <p:cNvPr name="Freeform 3" id="3"/>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solidFill>
              <a:srgbClr val="000000"/>
            </a:solidFill>
          </p:spPr>
        </p:sp>
        <p:sp>
          <p:nvSpPr>
            <p:cNvPr name="TextBox 4" id="4"/>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Freeform 5" id="5"/>
          <p:cNvSpPr/>
          <p:nvPr/>
        </p:nvSpPr>
        <p:spPr>
          <a:xfrm flipH="false" flipV="false" rot="0">
            <a:off x="4766249" y="-27480"/>
            <a:ext cx="8755503" cy="10341959"/>
          </a:xfrm>
          <a:custGeom>
            <a:avLst/>
            <a:gdLst/>
            <a:ahLst/>
            <a:cxnLst/>
            <a:rect r="r" b="b" t="t" l="l"/>
            <a:pathLst>
              <a:path h="10341959" w="8755503">
                <a:moveTo>
                  <a:pt x="0" y="0"/>
                </a:moveTo>
                <a:lnTo>
                  <a:pt x="8755502" y="0"/>
                </a:lnTo>
                <a:lnTo>
                  <a:pt x="8755502" y="10341960"/>
                </a:lnTo>
                <a:lnTo>
                  <a:pt x="0" y="1034196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541600" y="556633"/>
            <a:ext cx="9106197" cy="669007"/>
          </a:xfrm>
          <a:prstGeom prst="rect">
            <a:avLst/>
          </a:prstGeom>
        </p:spPr>
        <p:txBody>
          <a:bodyPr anchor="t" rtlCol="false" tIns="0" lIns="0" bIns="0" rIns="0">
            <a:spAutoFit/>
          </a:bodyPr>
          <a:lstStyle/>
          <a:p>
            <a:pPr algn="ctr">
              <a:lnSpc>
                <a:spcPts val="4865"/>
              </a:lnSpc>
              <a:spcBef>
                <a:spcPct val="0"/>
              </a:spcBef>
            </a:pPr>
            <a:r>
              <a:rPr lang="en-US" b="true" sz="4194">
                <a:solidFill>
                  <a:srgbClr val="000000"/>
                </a:solidFill>
                <a:latin typeface="Telegraf 1 Medium"/>
                <a:ea typeface="Telegraf 1 Medium"/>
                <a:cs typeface="Telegraf 1 Medium"/>
                <a:sym typeface="Telegraf 1 Medium"/>
              </a:rPr>
              <a:t>CONFIGURAZIONE FIREWALL</a:t>
            </a:r>
          </a:p>
        </p:txBody>
      </p:sp>
      <p:sp>
        <p:nvSpPr>
          <p:cNvPr name="Freeform 7" id="7"/>
          <p:cNvSpPr/>
          <p:nvPr/>
        </p:nvSpPr>
        <p:spPr>
          <a:xfrm flipH="false" flipV="false" rot="0">
            <a:off x="190403" y="1566718"/>
            <a:ext cx="8702394" cy="1110575"/>
          </a:xfrm>
          <a:custGeom>
            <a:avLst/>
            <a:gdLst/>
            <a:ahLst/>
            <a:cxnLst/>
            <a:rect r="r" b="b" t="t" l="l"/>
            <a:pathLst>
              <a:path h="1110575" w="8702394">
                <a:moveTo>
                  <a:pt x="0" y="0"/>
                </a:moveTo>
                <a:lnTo>
                  <a:pt x="8702394" y="0"/>
                </a:lnTo>
                <a:lnTo>
                  <a:pt x="8702394" y="1110575"/>
                </a:lnTo>
                <a:lnTo>
                  <a:pt x="0" y="1110575"/>
                </a:lnTo>
                <a:lnTo>
                  <a:pt x="0" y="0"/>
                </a:lnTo>
                <a:close/>
              </a:path>
            </a:pathLst>
          </a:custGeom>
          <a:blipFill>
            <a:blip r:embed="rId4"/>
            <a:stretch>
              <a:fillRect l="0" t="0" r="0" b="0"/>
            </a:stretch>
          </a:blipFill>
        </p:spPr>
      </p:sp>
      <p:sp>
        <p:nvSpPr>
          <p:cNvPr name="Freeform 8" id="8"/>
          <p:cNvSpPr/>
          <p:nvPr/>
        </p:nvSpPr>
        <p:spPr>
          <a:xfrm flipH="false" flipV="false" rot="0">
            <a:off x="359989" y="4432560"/>
            <a:ext cx="7537909" cy="3633515"/>
          </a:xfrm>
          <a:custGeom>
            <a:avLst/>
            <a:gdLst/>
            <a:ahLst/>
            <a:cxnLst/>
            <a:rect r="r" b="b" t="t" l="l"/>
            <a:pathLst>
              <a:path h="3633515" w="7537909">
                <a:moveTo>
                  <a:pt x="0" y="0"/>
                </a:moveTo>
                <a:lnTo>
                  <a:pt x="7537909" y="0"/>
                </a:lnTo>
                <a:lnTo>
                  <a:pt x="7537909" y="3633515"/>
                </a:lnTo>
                <a:lnTo>
                  <a:pt x="0" y="3633515"/>
                </a:lnTo>
                <a:lnTo>
                  <a:pt x="0" y="0"/>
                </a:lnTo>
                <a:close/>
              </a:path>
            </a:pathLst>
          </a:custGeom>
          <a:blipFill>
            <a:blip r:embed="rId5"/>
            <a:stretch>
              <a:fillRect l="0" t="0" r="0" b="0"/>
            </a:stretch>
          </a:blipFill>
        </p:spPr>
      </p:sp>
      <p:sp>
        <p:nvSpPr>
          <p:cNvPr name="Freeform 9" id="9"/>
          <p:cNvSpPr/>
          <p:nvPr/>
        </p:nvSpPr>
        <p:spPr>
          <a:xfrm flipH="false" flipV="false" rot="0">
            <a:off x="10379084" y="1566718"/>
            <a:ext cx="7908916" cy="3494637"/>
          </a:xfrm>
          <a:custGeom>
            <a:avLst/>
            <a:gdLst/>
            <a:ahLst/>
            <a:cxnLst/>
            <a:rect r="r" b="b" t="t" l="l"/>
            <a:pathLst>
              <a:path h="3494637" w="7908916">
                <a:moveTo>
                  <a:pt x="0" y="0"/>
                </a:moveTo>
                <a:lnTo>
                  <a:pt x="7908916" y="0"/>
                </a:lnTo>
                <a:lnTo>
                  <a:pt x="7908916" y="3494638"/>
                </a:lnTo>
                <a:lnTo>
                  <a:pt x="0" y="3494638"/>
                </a:lnTo>
                <a:lnTo>
                  <a:pt x="0" y="0"/>
                </a:lnTo>
                <a:close/>
              </a:path>
            </a:pathLst>
          </a:custGeom>
          <a:blipFill>
            <a:blip r:embed="rId6"/>
            <a:stretch>
              <a:fillRect l="0" t="0" r="0" b="0"/>
            </a:stretch>
          </a:blipFill>
        </p:spPr>
      </p:sp>
      <p:sp>
        <p:nvSpPr>
          <p:cNvPr name="TextBox 10" id="10"/>
          <p:cNvSpPr txBox="true"/>
          <p:nvPr/>
        </p:nvSpPr>
        <p:spPr>
          <a:xfrm rot="0">
            <a:off x="16728663" y="9267825"/>
            <a:ext cx="1071634" cy="320340"/>
          </a:xfrm>
          <a:prstGeom prst="rect">
            <a:avLst/>
          </a:prstGeom>
        </p:spPr>
        <p:txBody>
          <a:bodyPr anchor="t" rtlCol="false" tIns="0" lIns="0" bIns="0" rIns="0">
            <a:spAutoFit/>
          </a:bodyPr>
          <a:lstStyle/>
          <a:p>
            <a:pPr algn="l">
              <a:lnSpc>
                <a:spcPts val="2569"/>
              </a:lnSpc>
              <a:spcBef>
                <a:spcPct val="0"/>
              </a:spcBef>
            </a:pPr>
            <a:r>
              <a:rPr lang="en-US" b="true" sz="2214" spc="230">
                <a:solidFill>
                  <a:srgbClr val="B8B8B8"/>
                </a:solidFill>
                <a:latin typeface="Montserrat Bold"/>
                <a:ea typeface="Montserrat Bold"/>
                <a:cs typeface="Montserrat Bold"/>
                <a:sym typeface="Montserrat Bold"/>
              </a:rPr>
              <a:t>21/29</a:t>
            </a:r>
          </a:p>
        </p:txBody>
      </p:sp>
      <p:sp>
        <p:nvSpPr>
          <p:cNvPr name="TextBox 11" id="11"/>
          <p:cNvSpPr txBox="true"/>
          <p:nvPr/>
        </p:nvSpPr>
        <p:spPr>
          <a:xfrm rot="0">
            <a:off x="445778" y="2658243"/>
            <a:ext cx="5699968" cy="677985"/>
          </a:xfrm>
          <a:prstGeom prst="rect">
            <a:avLst/>
          </a:prstGeom>
        </p:spPr>
        <p:txBody>
          <a:bodyPr anchor="t" rtlCol="false" tIns="0" lIns="0" bIns="0" rIns="0">
            <a:spAutoFit/>
          </a:bodyPr>
          <a:lstStyle/>
          <a:p>
            <a:pPr algn="ctr">
              <a:lnSpc>
                <a:spcPts val="2565"/>
              </a:lnSpc>
            </a:pPr>
            <a:r>
              <a:rPr lang="en-US" b="true" sz="2211">
                <a:solidFill>
                  <a:srgbClr val="FFFFFF"/>
                </a:solidFill>
                <a:latin typeface="Telegraf 1 Medium"/>
                <a:ea typeface="Telegraf 1 Medium"/>
                <a:cs typeface="Telegraf 1 Medium"/>
                <a:sym typeface="Telegraf 1 Medium"/>
              </a:rPr>
              <a:t>Pfsense configurata con tre schede di rete</a:t>
            </a:r>
          </a:p>
          <a:p>
            <a:pPr algn="ctr">
              <a:lnSpc>
                <a:spcPts val="2565"/>
              </a:lnSpc>
            </a:pPr>
          </a:p>
        </p:txBody>
      </p:sp>
      <p:sp>
        <p:nvSpPr>
          <p:cNvPr name="TextBox 12" id="12"/>
          <p:cNvSpPr txBox="true"/>
          <p:nvPr/>
        </p:nvSpPr>
        <p:spPr>
          <a:xfrm rot="0">
            <a:off x="152303" y="3048768"/>
            <a:ext cx="6799213" cy="1088517"/>
          </a:xfrm>
          <a:prstGeom prst="rect">
            <a:avLst/>
          </a:prstGeom>
        </p:spPr>
        <p:txBody>
          <a:bodyPr anchor="t" rtlCol="false" tIns="0" lIns="0" bIns="0" rIns="0">
            <a:spAutoFit/>
          </a:bodyPr>
          <a:lstStyle/>
          <a:p>
            <a:pPr algn="l" marL="518160" indent="-259080" lvl="1">
              <a:lnSpc>
                <a:spcPts val="2783"/>
              </a:lnSpc>
              <a:buFont typeface="Arial"/>
              <a:buChar char="•"/>
            </a:pPr>
            <a:r>
              <a:rPr lang="en-US" b="true" sz="2400">
                <a:solidFill>
                  <a:srgbClr val="FFFFFF"/>
                </a:solidFill>
                <a:latin typeface="Telegraf 1 Medium"/>
                <a:ea typeface="Telegraf 1 Medium"/>
                <a:cs typeface="Telegraf 1 Medium"/>
                <a:sym typeface="Telegraf 1 Medium"/>
              </a:rPr>
              <a:t>La WAN  rappresenta internet </a:t>
            </a:r>
          </a:p>
          <a:p>
            <a:pPr algn="l" marL="518160" indent="-259080" lvl="1">
              <a:lnSpc>
                <a:spcPts val="2783"/>
              </a:lnSpc>
              <a:buFont typeface="Arial"/>
              <a:buChar char="•"/>
            </a:pPr>
            <a:r>
              <a:rPr lang="en-US" b="true" sz="2400">
                <a:solidFill>
                  <a:srgbClr val="FFFFFF"/>
                </a:solidFill>
                <a:latin typeface="Telegraf 1 Medium"/>
                <a:ea typeface="Telegraf 1 Medium"/>
                <a:cs typeface="Telegraf 1 Medium"/>
                <a:sym typeface="Telegraf 1 Medium"/>
              </a:rPr>
              <a:t>La LAN rappresenta la kali (192.168..50.100)</a:t>
            </a:r>
          </a:p>
          <a:p>
            <a:pPr algn="l" marL="518160" indent="-259080" lvl="1">
              <a:lnSpc>
                <a:spcPts val="2783"/>
              </a:lnSpc>
              <a:buFont typeface="Arial"/>
              <a:buChar char="•"/>
            </a:pPr>
            <a:r>
              <a:rPr lang="en-US" b="true" sz="2400">
                <a:solidFill>
                  <a:srgbClr val="FFFFFF"/>
                </a:solidFill>
                <a:latin typeface="Telegraf 1 Medium"/>
                <a:ea typeface="Telegraf 1 Medium"/>
                <a:cs typeface="Telegraf 1 Medium"/>
                <a:sym typeface="Telegraf 1 Medium"/>
              </a:rPr>
              <a:t>OPT1 rappresenta il server della Theta</a:t>
            </a:r>
          </a:p>
        </p:txBody>
      </p:sp>
      <p:sp>
        <p:nvSpPr>
          <p:cNvPr name="TextBox 13" id="13"/>
          <p:cNvSpPr txBox="true"/>
          <p:nvPr/>
        </p:nvSpPr>
        <p:spPr>
          <a:xfrm rot="0">
            <a:off x="0" y="8077042"/>
            <a:ext cx="11514304" cy="393389"/>
          </a:xfrm>
          <a:prstGeom prst="rect">
            <a:avLst/>
          </a:prstGeom>
        </p:spPr>
        <p:txBody>
          <a:bodyPr anchor="t" rtlCol="false" tIns="0" lIns="0" bIns="0" rIns="0">
            <a:spAutoFit/>
          </a:bodyPr>
          <a:lstStyle/>
          <a:p>
            <a:pPr algn="ctr">
              <a:lnSpc>
                <a:spcPts val="2829"/>
              </a:lnSpc>
            </a:pPr>
            <a:r>
              <a:rPr lang="en-US" b="true" sz="2438">
                <a:solidFill>
                  <a:srgbClr val="FFFFFF"/>
                </a:solidFill>
                <a:latin typeface="Telegraf 1 Medium"/>
                <a:ea typeface="Telegraf 1 Medium"/>
                <a:cs typeface="Telegraf 1 Medium"/>
                <a:sym typeface="Telegraf 1 Medium"/>
              </a:rPr>
              <a:t>La kali comunica col server della theta rappresentato dalla metasploitable2</a:t>
            </a:r>
          </a:p>
        </p:txBody>
      </p:sp>
      <p:sp>
        <p:nvSpPr>
          <p:cNvPr name="TextBox 14" id="14"/>
          <p:cNvSpPr txBox="true"/>
          <p:nvPr/>
        </p:nvSpPr>
        <p:spPr>
          <a:xfrm rot="0">
            <a:off x="10796027" y="5385206"/>
            <a:ext cx="5703540" cy="736092"/>
          </a:xfrm>
          <a:prstGeom prst="rect">
            <a:avLst/>
          </a:prstGeom>
        </p:spPr>
        <p:txBody>
          <a:bodyPr anchor="t" rtlCol="false" tIns="0" lIns="0" bIns="0" rIns="0">
            <a:spAutoFit/>
          </a:bodyPr>
          <a:lstStyle/>
          <a:p>
            <a:pPr algn="ctr">
              <a:lnSpc>
                <a:spcPts val="2783"/>
              </a:lnSpc>
            </a:pPr>
            <a:r>
              <a:rPr lang="en-US" b="true" sz="2400">
                <a:solidFill>
                  <a:srgbClr val="FFFFFF"/>
                </a:solidFill>
                <a:latin typeface="Telegraf 1 Medium"/>
                <a:ea typeface="Telegraf 1 Medium"/>
                <a:cs typeface="Telegraf 1 Medium"/>
                <a:sym typeface="Telegraf 1 Medium"/>
              </a:rPr>
              <a:t>La metaspoitable2 comunica con la kali</a:t>
            </a:r>
          </a:p>
          <a:p>
            <a:pPr algn="ctr">
              <a:lnSpc>
                <a:spcPts val="2783"/>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6134217" y="8955300"/>
            <a:ext cx="2680687" cy="897724"/>
            <a:chOff x="0" y="0"/>
            <a:chExt cx="706025" cy="236438"/>
          </a:xfrm>
        </p:grpSpPr>
        <p:sp>
          <p:nvSpPr>
            <p:cNvPr name="Freeform 3" id="3"/>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solidFill>
              <a:srgbClr val="000000"/>
            </a:solidFill>
          </p:spPr>
        </p:sp>
        <p:sp>
          <p:nvSpPr>
            <p:cNvPr name="TextBox 4" id="4"/>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Freeform 5" id="5"/>
          <p:cNvSpPr/>
          <p:nvPr/>
        </p:nvSpPr>
        <p:spPr>
          <a:xfrm flipH="false" flipV="false" rot="0">
            <a:off x="4766249" y="-27480"/>
            <a:ext cx="8755503" cy="10341959"/>
          </a:xfrm>
          <a:custGeom>
            <a:avLst/>
            <a:gdLst/>
            <a:ahLst/>
            <a:cxnLst/>
            <a:rect r="r" b="b" t="t" l="l"/>
            <a:pathLst>
              <a:path h="10341959" w="8755503">
                <a:moveTo>
                  <a:pt x="0" y="0"/>
                </a:moveTo>
                <a:lnTo>
                  <a:pt x="8755502" y="0"/>
                </a:lnTo>
                <a:lnTo>
                  <a:pt x="8755502" y="10341960"/>
                </a:lnTo>
                <a:lnTo>
                  <a:pt x="0" y="1034196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541600" y="556633"/>
            <a:ext cx="9106197" cy="669007"/>
          </a:xfrm>
          <a:prstGeom prst="rect">
            <a:avLst/>
          </a:prstGeom>
        </p:spPr>
        <p:txBody>
          <a:bodyPr anchor="t" rtlCol="false" tIns="0" lIns="0" bIns="0" rIns="0">
            <a:spAutoFit/>
          </a:bodyPr>
          <a:lstStyle/>
          <a:p>
            <a:pPr algn="ctr">
              <a:lnSpc>
                <a:spcPts val="4865"/>
              </a:lnSpc>
              <a:spcBef>
                <a:spcPct val="0"/>
              </a:spcBef>
            </a:pPr>
            <a:r>
              <a:rPr lang="en-US" b="true" sz="4194">
                <a:solidFill>
                  <a:srgbClr val="000000"/>
                </a:solidFill>
                <a:latin typeface="Telegraf 1 Medium"/>
                <a:ea typeface="Telegraf 1 Medium"/>
                <a:cs typeface="Telegraf 1 Medium"/>
                <a:sym typeface="Telegraf 1 Medium"/>
              </a:rPr>
              <a:t>CONFIGURAZIONE FIREWALL</a:t>
            </a:r>
          </a:p>
        </p:txBody>
      </p:sp>
      <p:grpSp>
        <p:nvGrpSpPr>
          <p:cNvPr name="Group 7" id="7"/>
          <p:cNvGrpSpPr>
            <a:grpSpLocks noChangeAspect="true"/>
          </p:cNvGrpSpPr>
          <p:nvPr/>
        </p:nvGrpSpPr>
        <p:grpSpPr>
          <a:xfrm rot="0">
            <a:off x="828652" y="1228512"/>
            <a:ext cx="5692083" cy="7887689"/>
            <a:chOff x="0" y="0"/>
            <a:chExt cx="4734560" cy="6560820"/>
          </a:xfrm>
        </p:grpSpPr>
        <p:sp>
          <p:nvSpPr>
            <p:cNvPr name="Freeform 8" id="8"/>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9" id="9"/>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0" id="10"/>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0" t="-13264" r="0" b="-13264"/>
              </a:stretch>
            </a:blipFill>
          </p:spPr>
        </p:sp>
        <p:sp>
          <p:nvSpPr>
            <p:cNvPr name="Freeform 11" id="11"/>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2" id="12"/>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3" id="13"/>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4" id="14"/>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5" id="15"/>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6" id="16"/>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17" id="17"/>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18" id="18"/>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19" id="19"/>
          <p:cNvGrpSpPr>
            <a:grpSpLocks noChangeAspect="true"/>
          </p:cNvGrpSpPr>
          <p:nvPr/>
        </p:nvGrpSpPr>
        <p:grpSpPr>
          <a:xfrm rot="5400000">
            <a:off x="10075922" y="231951"/>
            <a:ext cx="6597923" cy="8591046"/>
            <a:chOff x="0" y="0"/>
            <a:chExt cx="14630400" cy="19050000"/>
          </a:xfrm>
        </p:grpSpPr>
        <p:sp>
          <p:nvSpPr>
            <p:cNvPr name="Freeform 20" id="20"/>
            <p:cNvSpPr/>
            <p:nvPr/>
          </p:nvSpPr>
          <p:spPr>
            <a:xfrm flipH="false" flipV="false" rot="-5400000">
              <a:off x="-1664716" y="2814320"/>
              <a:ext cx="17959831" cy="13421360"/>
            </a:xfrm>
            <a:custGeom>
              <a:avLst/>
              <a:gdLst/>
              <a:ahLst/>
              <a:cxnLst/>
              <a:rect r="r" b="b" t="t" l="l"/>
              <a:pathLst>
                <a:path h="13421360" w="17959831">
                  <a:moveTo>
                    <a:pt x="0" y="13421360"/>
                  </a:moveTo>
                  <a:lnTo>
                    <a:pt x="0" y="0"/>
                  </a:lnTo>
                  <a:lnTo>
                    <a:pt x="17959832" y="0"/>
                  </a:lnTo>
                  <a:lnTo>
                    <a:pt x="17959832" y="13421360"/>
                  </a:lnTo>
                  <a:lnTo>
                    <a:pt x="0" y="13421360"/>
                  </a:lnTo>
                  <a:close/>
                </a:path>
              </a:pathLst>
            </a:custGeom>
            <a:blipFill>
              <a:blip r:embed="rId5"/>
              <a:stretch>
                <a:fillRect l="0" t="-4534" r="0" b="-4534"/>
              </a:stretch>
            </a:blipFill>
          </p:spPr>
        </p:sp>
        <p:sp>
          <p:nvSpPr>
            <p:cNvPr name="Freeform 21" id="21"/>
            <p:cNvSpPr/>
            <p:nvPr/>
          </p:nvSpPr>
          <p:spPr>
            <a:xfrm flipH="false" flipV="false" rot="0">
              <a:off x="0" y="0"/>
              <a:ext cx="14630400" cy="19050000"/>
            </a:xfrm>
            <a:custGeom>
              <a:avLst/>
              <a:gdLst/>
              <a:ahLst/>
              <a:cxnLst/>
              <a:rect r="r" b="b" t="t" l="l"/>
              <a:pathLst>
                <a:path h="19050000" w="14630400">
                  <a:moveTo>
                    <a:pt x="14630400" y="19050000"/>
                  </a:moveTo>
                  <a:lnTo>
                    <a:pt x="0" y="19050000"/>
                  </a:lnTo>
                  <a:lnTo>
                    <a:pt x="0" y="0"/>
                  </a:lnTo>
                  <a:lnTo>
                    <a:pt x="14630400" y="0"/>
                  </a:lnTo>
                  <a:lnTo>
                    <a:pt x="14630400" y="19050000"/>
                  </a:lnTo>
                  <a:close/>
                </a:path>
              </a:pathLst>
            </a:custGeom>
            <a:blipFill>
              <a:blip r:embed="rId6"/>
              <a:stretch>
                <a:fillRect l="0" t="-32" r="0" b="-32"/>
              </a:stretch>
            </a:blipFill>
          </p:spPr>
        </p:sp>
      </p:grpSp>
      <p:sp>
        <p:nvSpPr>
          <p:cNvPr name="TextBox 22" id="22"/>
          <p:cNvSpPr txBox="true"/>
          <p:nvPr/>
        </p:nvSpPr>
        <p:spPr>
          <a:xfrm rot="0">
            <a:off x="16848193" y="9258300"/>
            <a:ext cx="1081995" cy="285980"/>
          </a:xfrm>
          <a:prstGeom prst="rect">
            <a:avLst/>
          </a:prstGeom>
        </p:spPr>
        <p:txBody>
          <a:bodyPr anchor="t" rtlCol="false" tIns="0" lIns="0" bIns="0" rIns="0">
            <a:spAutoFit/>
          </a:bodyPr>
          <a:lstStyle/>
          <a:p>
            <a:pPr algn="l">
              <a:lnSpc>
                <a:spcPts val="2227"/>
              </a:lnSpc>
              <a:spcBef>
                <a:spcPct val="0"/>
              </a:spcBef>
            </a:pPr>
            <a:r>
              <a:rPr lang="en-US" b="true" sz="1920" spc="199">
                <a:solidFill>
                  <a:srgbClr val="B8B8B8"/>
                </a:solidFill>
                <a:latin typeface="Montserrat Bold"/>
                <a:ea typeface="Montserrat Bold"/>
                <a:cs typeface="Montserrat Bold"/>
                <a:sym typeface="Montserrat Bold"/>
              </a:rPr>
              <a:t>22/29</a:t>
            </a:r>
          </a:p>
        </p:txBody>
      </p:sp>
      <p:sp>
        <p:nvSpPr>
          <p:cNvPr name="TextBox 23" id="23"/>
          <p:cNvSpPr txBox="true"/>
          <p:nvPr/>
        </p:nvSpPr>
        <p:spPr>
          <a:xfrm rot="0">
            <a:off x="9490468" y="8067509"/>
            <a:ext cx="7768832" cy="627666"/>
          </a:xfrm>
          <a:prstGeom prst="rect">
            <a:avLst/>
          </a:prstGeom>
        </p:spPr>
        <p:txBody>
          <a:bodyPr anchor="t" rtlCol="false" tIns="0" lIns="0" bIns="0" rIns="0">
            <a:spAutoFit/>
          </a:bodyPr>
          <a:lstStyle/>
          <a:p>
            <a:pPr algn="ctr">
              <a:lnSpc>
                <a:spcPts val="2363"/>
              </a:lnSpc>
              <a:spcBef>
                <a:spcPct val="0"/>
              </a:spcBef>
            </a:pPr>
            <a:r>
              <a:rPr lang="en-US" b="true" sz="2037">
                <a:solidFill>
                  <a:srgbClr val="FFFFFF"/>
                </a:solidFill>
                <a:latin typeface="Telegraf 1 Medium"/>
                <a:ea typeface="Telegraf 1 Medium"/>
                <a:cs typeface="Telegraf 1 Medium"/>
                <a:sym typeface="Telegraf 1 Medium"/>
              </a:rPr>
              <a:t>Test della scansione delle porte con il programma scritto in Python dalla FirewallPhoenix</a:t>
            </a:r>
          </a:p>
        </p:txBody>
      </p:sp>
      <p:sp>
        <p:nvSpPr>
          <p:cNvPr name="TextBox 24" id="24"/>
          <p:cNvSpPr txBox="true"/>
          <p:nvPr/>
        </p:nvSpPr>
        <p:spPr>
          <a:xfrm rot="0">
            <a:off x="0" y="9198483"/>
            <a:ext cx="6883161" cy="620555"/>
          </a:xfrm>
          <a:prstGeom prst="rect">
            <a:avLst/>
          </a:prstGeom>
        </p:spPr>
        <p:txBody>
          <a:bodyPr anchor="t" rtlCol="false" tIns="0" lIns="0" bIns="0" rIns="0">
            <a:spAutoFit/>
          </a:bodyPr>
          <a:lstStyle/>
          <a:p>
            <a:pPr algn="ctr">
              <a:lnSpc>
                <a:spcPts val="2335"/>
              </a:lnSpc>
              <a:spcBef>
                <a:spcPct val="0"/>
              </a:spcBef>
            </a:pPr>
            <a:r>
              <a:rPr lang="en-US" b="true" sz="2013">
                <a:solidFill>
                  <a:srgbClr val="FFFFFF"/>
                </a:solidFill>
                <a:latin typeface="Telegraf 1 Medium"/>
                <a:ea typeface="Telegraf 1 Medium"/>
                <a:cs typeface="Telegraf 1 Medium"/>
                <a:sym typeface="Telegraf 1 Medium"/>
              </a:rPr>
              <a:t>Test dei verbi intercettati con metodo HTTP con il programma scritto in Python dalla FirewallPhoenix</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6134217" y="8955300"/>
            <a:ext cx="2680687" cy="897724"/>
            <a:chOff x="0" y="0"/>
            <a:chExt cx="706025" cy="236438"/>
          </a:xfrm>
        </p:grpSpPr>
        <p:sp>
          <p:nvSpPr>
            <p:cNvPr name="Freeform 3" id="3"/>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solidFill>
              <a:srgbClr val="000000"/>
            </a:solidFill>
          </p:spPr>
        </p:sp>
        <p:sp>
          <p:nvSpPr>
            <p:cNvPr name="TextBox 4" id="4"/>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Freeform 5" id="5"/>
          <p:cNvSpPr/>
          <p:nvPr/>
        </p:nvSpPr>
        <p:spPr>
          <a:xfrm flipH="false" flipV="false" rot="0">
            <a:off x="4766249" y="-27480"/>
            <a:ext cx="8755503" cy="10341959"/>
          </a:xfrm>
          <a:custGeom>
            <a:avLst/>
            <a:gdLst/>
            <a:ahLst/>
            <a:cxnLst/>
            <a:rect r="r" b="b" t="t" l="l"/>
            <a:pathLst>
              <a:path h="10341959" w="8755503">
                <a:moveTo>
                  <a:pt x="0" y="0"/>
                </a:moveTo>
                <a:lnTo>
                  <a:pt x="8755502" y="0"/>
                </a:lnTo>
                <a:lnTo>
                  <a:pt x="8755502" y="10341960"/>
                </a:lnTo>
                <a:lnTo>
                  <a:pt x="0" y="1034196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541600" y="556633"/>
            <a:ext cx="9106197" cy="669007"/>
          </a:xfrm>
          <a:prstGeom prst="rect">
            <a:avLst/>
          </a:prstGeom>
        </p:spPr>
        <p:txBody>
          <a:bodyPr anchor="t" rtlCol="false" tIns="0" lIns="0" bIns="0" rIns="0">
            <a:spAutoFit/>
          </a:bodyPr>
          <a:lstStyle/>
          <a:p>
            <a:pPr algn="ctr">
              <a:lnSpc>
                <a:spcPts val="4865"/>
              </a:lnSpc>
              <a:spcBef>
                <a:spcPct val="0"/>
              </a:spcBef>
            </a:pPr>
            <a:r>
              <a:rPr lang="en-US" b="true" sz="4194">
                <a:solidFill>
                  <a:srgbClr val="000000"/>
                </a:solidFill>
                <a:latin typeface="Telegraf 1 Medium"/>
                <a:ea typeface="Telegraf 1 Medium"/>
                <a:cs typeface="Telegraf 1 Medium"/>
                <a:sym typeface="Telegraf 1 Medium"/>
              </a:rPr>
              <a:t>CONFIGURAZIONE FIREWALL</a:t>
            </a:r>
          </a:p>
        </p:txBody>
      </p:sp>
      <p:sp>
        <p:nvSpPr>
          <p:cNvPr name="Freeform 7" id="7"/>
          <p:cNvSpPr/>
          <p:nvPr/>
        </p:nvSpPr>
        <p:spPr>
          <a:xfrm flipH="false" flipV="false" rot="0">
            <a:off x="16740" y="1432345"/>
            <a:ext cx="9605121" cy="3249698"/>
          </a:xfrm>
          <a:custGeom>
            <a:avLst/>
            <a:gdLst/>
            <a:ahLst/>
            <a:cxnLst/>
            <a:rect r="r" b="b" t="t" l="l"/>
            <a:pathLst>
              <a:path h="3249698" w="9605121">
                <a:moveTo>
                  <a:pt x="0" y="0"/>
                </a:moveTo>
                <a:lnTo>
                  <a:pt x="9605121" y="0"/>
                </a:lnTo>
                <a:lnTo>
                  <a:pt x="9605121" y="3249699"/>
                </a:lnTo>
                <a:lnTo>
                  <a:pt x="0" y="3249699"/>
                </a:lnTo>
                <a:lnTo>
                  <a:pt x="0" y="0"/>
                </a:lnTo>
                <a:close/>
              </a:path>
            </a:pathLst>
          </a:custGeom>
          <a:blipFill>
            <a:blip r:embed="rId4"/>
            <a:stretch>
              <a:fillRect l="0" t="0" r="0" b="0"/>
            </a:stretch>
          </a:blipFill>
        </p:spPr>
      </p:sp>
      <p:sp>
        <p:nvSpPr>
          <p:cNvPr name="Freeform 8" id="8"/>
          <p:cNvSpPr/>
          <p:nvPr/>
        </p:nvSpPr>
        <p:spPr>
          <a:xfrm flipH="false" flipV="false" rot="0">
            <a:off x="9806535" y="1432345"/>
            <a:ext cx="7682523" cy="5172295"/>
          </a:xfrm>
          <a:custGeom>
            <a:avLst/>
            <a:gdLst/>
            <a:ahLst/>
            <a:cxnLst/>
            <a:rect r="r" b="b" t="t" l="l"/>
            <a:pathLst>
              <a:path h="5172295" w="7682523">
                <a:moveTo>
                  <a:pt x="0" y="0"/>
                </a:moveTo>
                <a:lnTo>
                  <a:pt x="7682523" y="0"/>
                </a:lnTo>
                <a:lnTo>
                  <a:pt x="7682523" y="5172295"/>
                </a:lnTo>
                <a:lnTo>
                  <a:pt x="0" y="5172295"/>
                </a:lnTo>
                <a:lnTo>
                  <a:pt x="0" y="0"/>
                </a:lnTo>
                <a:close/>
              </a:path>
            </a:pathLst>
          </a:custGeom>
          <a:blipFill>
            <a:blip r:embed="rId5"/>
            <a:stretch>
              <a:fillRect l="0" t="-7635" r="0" b="-7635"/>
            </a:stretch>
          </a:blipFill>
        </p:spPr>
      </p:sp>
      <p:sp>
        <p:nvSpPr>
          <p:cNvPr name="TextBox 9" id="9"/>
          <p:cNvSpPr txBox="true"/>
          <p:nvPr/>
        </p:nvSpPr>
        <p:spPr>
          <a:xfrm rot="0">
            <a:off x="16848193" y="9258300"/>
            <a:ext cx="1060346" cy="285980"/>
          </a:xfrm>
          <a:prstGeom prst="rect">
            <a:avLst/>
          </a:prstGeom>
        </p:spPr>
        <p:txBody>
          <a:bodyPr anchor="t" rtlCol="false" tIns="0" lIns="0" bIns="0" rIns="0">
            <a:spAutoFit/>
          </a:bodyPr>
          <a:lstStyle/>
          <a:p>
            <a:pPr algn="l">
              <a:lnSpc>
                <a:spcPts val="2227"/>
              </a:lnSpc>
              <a:spcBef>
                <a:spcPct val="0"/>
              </a:spcBef>
            </a:pPr>
            <a:r>
              <a:rPr lang="en-US" b="true" sz="1920" spc="199">
                <a:solidFill>
                  <a:srgbClr val="B8B8B8"/>
                </a:solidFill>
                <a:latin typeface="Montserrat Bold"/>
                <a:ea typeface="Montserrat Bold"/>
                <a:cs typeface="Montserrat Bold"/>
                <a:sym typeface="Montserrat Bold"/>
              </a:rPr>
              <a:t>23/29</a:t>
            </a:r>
          </a:p>
        </p:txBody>
      </p:sp>
      <p:sp>
        <p:nvSpPr>
          <p:cNvPr name="TextBox 10" id="10"/>
          <p:cNvSpPr txBox="true"/>
          <p:nvPr/>
        </p:nvSpPr>
        <p:spPr>
          <a:xfrm rot="0">
            <a:off x="-41886" y="4701094"/>
            <a:ext cx="9605121" cy="1088517"/>
          </a:xfrm>
          <a:prstGeom prst="rect">
            <a:avLst/>
          </a:prstGeom>
        </p:spPr>
        <p:txBody>
          <a:bodyPr anchor="t" rtlCol="false" tIns="0" lIns="0" bIns="0" rIns="0">
            <a:spAutoFit/>
          </a:bodyPr>
          <a:lstStyle/>
          <a:p>
            <a:pPr algn="ctr">
              <a:lnSpc>
                <a:spcPts val="2783"/>
              </a:lnSpc>
            </a:pPr>
            <a:r>
              <a:rPr lang="en-US" b="true" sz="2400">
                <a:solidFill>
                  <a:srgbClr val="FFFFFF"/>
                </a:solidFill>
                <a:latin typeface="Telegraf 1 Medium"/>
                <a:ea typeface="Telegraf 1 Medium"/>
                <a:cs typeface="Telegraf 1 Medium"/>
                <a:sym typeface="Telegraf 1 Medium"/>
              </a:rPr>
              <a:t>Test del firewall per bloccare la porta 80 dalla kali alla metasploitable2</a:t>
            </a:r>
          </a:p>
          <a:p>
            <a:pPr algn="ctr">
              <a:lnSpc>
                <a:spcPts val="2783"/>
              </a:lnSpc>
            </a:pPr>
          </a:p>
        </p:txBody>
      </p:sp>
      <p:sp>
        <p:nvSpPr>
          <p:cNvPr name="TextBox 11" id="11"/>
          <p:cNvSpPr txBox="true"/>
          <p:nvPr/>
        </p:nvSpPr>
        <p:spPr>
          <a:xfrm rot="0">
            <a:off x="10212969" y="6604640"/>
            <a:ext cx="7017756" cy="725376"/>
          </a:xfrm>
          <a:prstGeom prst="rect">
            <a:avLst/>
          </a:prstGeom>
        </p:spPr>
        <p:txBody>
          <a:bodyPr anchor="t" rtlCol="false" tIns="0" lIns="0" bIns="0" rIns="0">
            <a:spAutoFit/>
          </a:bodyPr>
          <a:lstStyle/>
          <a:p>
            <a:pPr algn="ctr">
              <a:lnSpc>
                <a:spcPts val="2705"/>
              </a:lnSpc>
            </a:pPr>
            <a:r>
              <a:rPr lang="en-US" b="true" sz="2332">
                <a:solidFill>
                  <a:srgbClr val="FFFFFF"/>
                </a:solidFill>
                <a:latin typeface="Telegraf 1 Medium"/>
                <a:ea typeface="Telegraf 1 Medium"/>
                <a:cs typeface="Telegraf 1 Medium"/>
                <a:sym typeface="Telegraf 1 Medium"/>
              </a:rPr>
              <a:t>Q</a:t>
            </a:r>
            <a:r>
              <a:rPr lang="en-US" b="true" sz="2332">
                <a:solidFill>
                  <a:srgbClr val="FFFFFF"/>
                </a:solidFill>
                <a:latin typeface="Telegraf 1 Medium"/>
                <a:ea typeface="Telegraf 1 Medium"/>
                <a:cs typeface="Telegraf 1 Medium"/>
                <a:sym typeface="Telegraf 1 Medium"/>
              </a:rPr>
              <a:t>ui si vede che la porta 80 non risulta più aperta</a:t>
            </a:r>
          </a:p>
          <a:p>
            <a:pPr algn="ctr">
              <a:lnSpc>
                <a:spcPts val="2705"/>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6134217" y="8955300"/>
            <a:ext cx="2680687" cy="897724"/>
            <a:chOff x="0" y="0"/>
            <a:chExt cx="706025" cy="236438"/>
          </a:xfrm>
        </p:grpSpPr>
        <p:sp>
          <p:nvSpPr>
            <p:cNvPr name="Freeform 3" id="3"/>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solidFill>
              <a:srgbClr val="000000"/>
            </a:solidFill>
          </p:spPr>
        </p:sp>
        <p:sp>
          <p:nvSpPr>
            <p:cNvPr name="TextBox 4" id="4"/>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Freeform 5" id="5"/>
          <p:cNvSpPr/>
          <p:nvPr/>
        </p:nvSpPr>
        <p:spPr>
          <a:xfrm flipH="false" flipV="false" rot="0">
            <a:off x="4766249" y="-27480"/>
            <a:ext cx="8755503" cy="10341959"/>
          </a:xfrm>
          <a:custGeom>
            <a:avLst/>
            <a:gdLst/>
            <a:ahLst/>
            <a:cxnLst/>
            <a:rect r="r" b="b" t="t" l="l"/>
            <a:pathLst>
              <a:path h="10341959" w="8755503">
                <a:moveTo>
                  <a:pt x="0" y="0"/>
                </a:moveTo>
                <a:lnTo>
                  <a:pt x="8755502" y="0"/>
                </a:lnTo>
                <a:lnTo>
                  <a:pt x="8755502" y="10341960"/>
                </a:lnTo>
                <a:lnTo>
                  <a:pt x="0" y="1034196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541600" y="556633"/>
            <a:ext cx="9106197" cy="669007"/>
          </a:xfrm>
          <a:prstGeom prst="rect">
            <a:avLst/>
          </a:prstGeom>
        </p:spPr>
        <p:txBody>
          <a:bodyPr anchor="t" rtlCol="false" tIns="0" lIns="0" bIns="0" rIns="0">
            <a:spAutoFit/>
          </a:bodyPr>
          <a:lstStyle/>
          <a:p>
            <a:pPr algn="ctr">
              <a:lnSpc>
                <a:spcPts val="4865"/>
              </a:lnSpc>
              <a:spcBef>
                <a:spcPct val="0"/>
              </a:spcBef>
            </a:pPr>
            <a:r>
              <a:rPr lang="en-US" b="true" sz="4194">
                <a:solidFill>
                  <a:srgbClr val="000000"/>
                </a:solidFill>
                <a:latin typeface="Telegraf 1 Medium"/>
                <a:ea typeface="Telegraf 1 Medium"/>
                <a:cs typeface="Telegraf 1 Medium"/>
                <a:sym typeface="Telegraf 1 Medium"/>
              </a:rPr>
              <a:t>CONFIGURAZIONE FIREWALL</a:t>
            </a:r>
          </a:p>
        </p:txBody>
      </p:sp>
      <p:sp>
        <p:nvSpPr>
          <p:cNvPr name="Freeform 7" id="7"/>
          <p:cNvSpPr/>
          <p:nvPr/>
        </p:nvSpPr>
        <p:spPr>
          <a:xfrm flipH="false" flipV="false" rot="0">
            <a:off x="745508" y="1297049"/>
            <a:ext cx="8167931" cy="4610300"/>
          </a:xfrm>
          <a:custGeom>
            <a:avLst/>
            <a:gdLst/>
            <a:ahLst/>
            <a:cxnLst/>
            <a:rect r="r" b="b" t="t" l="l"/>
            <a:pathLst>
              <a:path h="4610300" w="8167931">
                <a:moveTo>
                  <a:pt x="0" y="0"/>
                </a:moveTo>
                <a:lnTo>
                  <a:pt x="8167930" y="0"/>
                </a:lnTo>
                <a:lnTo>
                  <a:pt x="8167930" y="4610300"/>
                </a:lnTo>
                <a:lnTo>
                  <a:pt x="0" y="4610300"/>
                </a:lnTo>
                <a:lnTo>
                  <a:pt x="0" y="0"/>
                </a:lnTo>
                <a:close/>
              </a:path>
            </a:pathLst>
          </a:custGeom>
          <a:blipFill>
            <a:blip r:embed="rId4"/>
            <a:stretch>
              <a:fillRect l="0" t="0" r="0" b="0"/>
            </a:stretch>
          </a:blipFill>
        </p:spPr>
      </p:sp>
      <p:sp>
        <p:nvSpPr>
          <p:cNvPr name="Freeform 8" id="8"/>
          <p:cNvSpPr/>
          <p:nvPr/>
        </p:nvSpPr>
        <p:spPr>
          <a:xfrm flipH="false" flipV="false" rot="0">
            <a:off x="10672037" y="1390408"/>
            <a:ext cx="5901165" cy="4516941"/>
          </a:xfrm>
          <a:custGeom>
            <a:avLst/>
            <a:gdLst/>
            <a:ahLst/>
            <a:cxnLst/>
            <a:rect r="r" b="b" t="t" l="l"/>
            <a:pathLst>
              <a:path h="4516941" w="5901165">
                <a:moveTo>
                  <a:pt x="0" y="0"/>
                </a:moveTo>
                <a:lnTo>
                  <a:pt x="5901165" y="0"/>
                </a:lnTo>
                <a:lnTo>
                  <a:pt x="5901165" y="4516941"/>
                </a:lnTo>
                <a:lnTo>
                  <a:pt x="0" y="4516941"/>
                </a:lnTo>
                <a:lnTo>
                  <a:pt x="0" y="0"/>
                </a:lnTo>
                <a:close/>
              </a:path>
            </a:pathLst>
          </a:custGeom>
          <a:blipFill>
            <a:blip r:embed="rId5"/>
            <a:stretch>
              <a:fillRect l="0" t="0" r="0" b="0"/>
            </a:stretch>
          </a:blipFill>
        </p:spPr>
      </p:sp>
      <p:sp>
        <p:nvSpPr>
          <p:cNvPr name="Freeform 9" id="9"/>
          <p:cNvSpPr/>
          <p:nvPr/>
        </p:nvSpPr>
        <p:spPr>
          <a:xfrm flipH="false" flipV="false" rot="0">
            <a:off x="10672037" y="6137884"/>
            <a:ext cx="5901165" cy="2458819"/>
          </a:xfrm>
          <a:custGeom>
            <a:avLst/>
            <a:gdLst/>
            <a:ahLst/>
            <a:cxnLst/>
            <a:rect r="r" b="b" t="t" l="l"/>
            <a:pathLst>
              <a:path h="2458819" w="5901165">
                <a:moveTo>
                  <a:pt x="0" y="0"/>
                </a:moveTo>
                <a:lnTo>
                  <a:pt x="5901165" y="0"/>
                </a:lnTo>
                <a:lnTo>
                  <a:pt x="5901165" y="2458818"/>
                </a:lnTo>
                <a:lnTo>
                  <a:pt x="0" y="2458818"/>
                </a:lnTo>
                <a:lnTo>
                  <a:pt x="0" y="0"/>
                </a:lnTo>
                <a:close/>
              </a:path>
            </a:pathLst>
          </a:custGeom>
          <a:blipFill>
            <a:blip r:embed="rId6"/>
            <a:stretch>
              <a:fillRect l="0" t="0" r="0" b="0"/>
            </a:stretch>
          </a:blipFill>
        </p:spPr>
      </p:sp>
      <p:sp>
        <p:nvSpPr>
          <p:cNvPr name="TextBox 10" id="10"/>
          <p:cNvSpPr txBox="true"/>
          <p:nvPr/>
        </p:nvSpPr>
        <p:spPr>
          <a:xfrm rot="0">
            <a:off x="16848193" y="9258300"/>
            <a:ext cx="1049303" cy="285980"/>
          </a:xfrm>
          <a:prstGeom prst="rect">
            <a:avLst/>
          </a:prstGeom>
        </p:spPr>
        <p:txBody>
          <a:bodyPr anchor="t" rtlCol="false" tIns="0" lIns="0" bIns="0" rIns="0">
            <a:spAutoFit/>
          </a:bodyPr>
          <a:lstStyle/>
          <a:p>
            <a:pPr algn="l">
              <a:lnSpc>
                <a:spcPts val="2227"/>
              </a:lnSpc>
              <a:spcBef>
                <a:spcPct val="0"/>
              </a:spcBef>
            </a:pPr>
            <a:r>
              <a:rPr lang="en-US" b="true" sz="1920" spc="199">
                <a:solidFill>
                  <a:srgbClr val="B8B8B8"/>
                </a:solidFill>
                <a:latin typeface="Montserrat Bold"/>
                <a:ea typeface="Montserrat Bold"/>
                <a:cs typeface="Montserrat Bold"/>
                <a:sym typeface="Montserrat Bold"/>
              </a:rPr>
              <a:t>24/29</a:t>
            </a:r>
          </a:p>
        </p:txBody>
      </p:sp>
      <p:sp>
        <p:nvSpPr>
          <p:cNvPr name="TextBox 11" id="11"/>
          <p:cNvSpPr txBox="true"/>
          <p:nvPr/>
        </p:nvSpPr>
        <p:spPr>
          <a:xfrm rot="0">
            <a:off x="-152153" y="5916874"/>
            <a:ext cx="9963252" cy="736092"/>
          </a:xfrm>
          <a:prstGeom prst="rect">
            <a:avLst/>
          </a:prstGeom>
        </p:spPr>
        <p:txBody>
          <a:bodyPr anchor="t" rtlCol="false" tIns="0" lIns="0" bIns="0" rIns="0">
            <a:spAutoFit/>
          </a:bodyPr>
          <a:lstStyle/>
          <a:p>
            <a:pPr algn="ctr">
              <a:lnSpc>
                <a:spcPts val="2783"/>
              </a:lnSpc>
            </a:pPr>
            <a:r>
              <a:rPr lang="en-US" b="true" sz="2400">
                <a:solidFill>
                  <a:srgbClr val="FFFFFF"/>
                </a:solidFill>
                <a:latin typeface="Telegraf 1 Medium"/>
                <a:ea typeface="Telegraf 1 Medium"/>
                <a:cs typeface="Telegraf 1 Medium"/>
                <a:sym typeface="Telegraf 1 Medium"/>
              </a:rPr>
              <a:t>Implementazi</a:t>
            </a:r>
            <a:r>
              <a:rPr lang="en-US" b="true" sz="2400">
                <a:solidFill>
                  <a:srgbClr val="FFFFFF"/>
                </a:solidFill>
                <a:latin typeface="Telegraf 1 Medium"/>
                <a:ea typeface="Telegraf 1 Medium"/>
                <a:cs typeface="Telegraf 1 Medium"/>
                <a:sym typeface="Telegraf 1 Medium"/>
              </a:rPr>
              <a:t>one IDS nel firewall e successivo scan con nmap</a:t>
            </a:r>
          </a:p>
          <a:p>
            <a:pPr algn="ctr">
              <a:lnSpc>
                <a:spcPts val="2783"/>
              </a:lnSpc>
            </a:pPr>
          </a:p>
        </p:txBody>
      </p:sp>
      <p:sp>
        <p:nvSpPr>
          <p:cNvPr name="TextBox 12" id="12"/>
          <p:cNvSpPr txBox="true"/>
          <p:nvPr/>
        </p:nvSpPr>
        <p:spPr>
          <a:xfrm rot="0">
            <a:off x="10188545" y="8629970"/>
            <a:ext cx="6802523" cy="736092"/>
          </a:xfrm>
          <a:prstGeom prst="rect">
            <a:avLst/>
          </a:prstGeom>
        </p:spPr>
        <p:txBody>
          <a:bodyPr anchor="t" rtlCol="false" tIns="0" lIns="0" bIns="0" rIns="0">
            <a:spAutoFit/>
          </a:bodyPr>
          <a:lstStyle/>
          <a:p>
            <a:pPr algn="ctr">
              <a:lnSpc>
                <a:spcPts val="2783"/>
              </a:lnSpc>
            </a:pPr>
            <a:r>
              <a:rPr lang="en-US" b="true" sz="2400">
                <a:solidFill>
                  <a:srgbClr val="FFFFFF"/>
                </a:solidFill>
                <a:latin typeface="Telegraf 1 Medium"/>
                <a:ea typeface="Telegraf 1 Medium"/>
                <a:cs typeface="Telegraf 1 Medium"/>
                <a:sym typeface="Telegraf 1 Medium"/>
              </a:rPr>
              <a:t>Ris</a:t>
            </a:r>
            <a:r>
              <a:rPr lang="en-US" b="true" sz="2400">
                <a:solidFill>
                  <a:srgbClr val="FFFFFF"/>
                </a:solidFill>
                <a:latin typeface="Telegraf 1 Medium"/>
                <a:ea typeface="Telegraf 1 Medium"/>
                <a:cs typeface="Telegraf 1 Medium"/>
                <a:sym typeface="Telegraf 1 Medium"/>
              </a:rPr>
              <a:t>ultati dell’IDS</a:t>
            </a:r>
          </a:p>
          <a:p>
            <a:pPr algn="ctr">
              <a:lnSpc>
                <a:spcPts val="2783"/>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6134217" y="8955300"/>
            <a:ext cx="2680687" cy="897724"/>
            <a:chOff x="0" y="0"/>
            <a:chExt cx="706025" cy="236438"/>
          </a:xfrm>
        </p:grpSpPr>
        <p:sp>
          <p:nvSpPr>
            <p:cNvPr name="Freeform 3" id="3"/>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solidFill>
              <a:srgbClr val="000000"/>
            </a:solidFill>
          </p:spPr>
        </p:sp>
        <p:sp>
          <p:nvSpPr>
            <p:cNvPr name="TextBox 4" id="4"/>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Freeform 5" id="5"/>
          <p:cNvSpPr/>
          <p:nvPr/>
        </p:nvSpPr>
        <p:spPr>
          <a:xfrm flipH="false" flipV="false" rot="0">
            <a:off x="4766249" y="-27480"/>
            <a:ext cx="8755503" cy="10341959"/>
          </a:xfrm>
          <a:custGeom>
            <a:avLst/>
            <a:gdLst/>
            <a:ahLst/>
            <a:cxnLst/>
            <a:rect r="r" b="b" t="t" l="l"/>
            <a:pathLst>
              <a:path h="10341959" w="8755503">
                <a:moveTo>
                  <a:pt x="0" y="0"/>
                </a:moveTo>
                <a:lnTo>
                  <a:pt x="8755502" y="0"/>
                </a:lnTo>
                <a:lnTo>
                  <a:pt x="8755502" y="10341960"/>
                </a:lnTo>
                <a:lnTo>
                  <a:pt x="0" y="1034196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541600" y="556633"/>
            <a:ext cx="9106197" cy="669007"/>
          </a:xfrm>
          <a:prstGeom prst="rect">
            <a:avLst/>
          </a:prstGeom>
        </p:spPr>
        <p:txBody>
          <a:bodyPr anchor="t" rtlCol="false" tIns="0" lIns="0" bIns="0" rIns="0">
            <a:spAutoFit/>
          </a:bodyPr>
          <a:lstStyle/>
          <a:p>
            <a:pPr algn="ctr">
              <a:lnSpc>
                <a:spcPts val="4865"/>
              </a:lnSpc>
              <a:spcBef>
                <a:spcPct val="0"/>
              </a:spcBef>
            </a:pPr>
            <a:r>
              <a:rPr lang="en-US" b="true" sz="4194">
                <a:solidFill>
                  <a:srgbClr val="000000"/>
                </a:solidFill>
                <a:latin typeface="Telegraf 1 Medium"/>
                <a:ea typeface="Telegraf 1 Medium"/>
                <a:cs typeface="Telegraf 1 Medium"/>
                <a:sym typeface="Telegraf 1 Medium"/>
              </a:rPr>
              <a:t>CONFIGURAZIONE FIREWALL</a:t>
            </a:r>
          </a:p>
        </p:txBody>
      </p:sp>
      <p:sp>
        <p:nvSpPr>
          <p:cNvPr name="Freeform 7" id="7"/>
          <p:cNvSpPr/>
          <p:nvPr/>
        </p:nvSpPr>
        <p:spPr>
          <a:xfrm flipH="false" flipV="false" rot="0">
            <a:off x="429322" y="1666032"/>
            <a:ext cx="8665377" cy="5088641"/>
          </a:xfrm>
          <a:custGeom>
            <a:avLst/>
            <a:gdLst/>
            <a:ahLst/>
            <a:cxnLst/>
            <a:rect r="r" b="b" t="t" l="l"/>
            <a:pathLst>
              <a:path h="5088641" w="8665377">
                <a:moveTo>
                  <a:pt x="0" y="0"/>
                </a:moveTo>
                <a:lnTo>
                  <a:pt x="8665376" y="0"/>
                </a:lnTo>
                <a:lnTo>
                  <a:pt x="8665376" y="5088641"/>
                </a:lnTo>
                <a:lnTo>
                  <a:pt x="0" y="5088641"/>
                </a:lnTo>
                <a:lnTo>
                  <a:pt x="0" y="0"/>
                </a:lnTo>
                <a:close/>
              </a:path>
            </a:pathLst>
          </a:custGeom>
          <a:blipFill>
            <a:blip r:embed="rId4"/>
            <a:stretch>
              <a:fillRect l="0" t="0" r="0" b="0"/>
            </a:stretch>
          </a:blipFill>
        </p:spPr>
      </p:sp>
      <p:sp>
        <p:nvSpPr>
          <p:cNvPr name="Freeform 8" id="8"/>
          <p:cNvSpPr/>
          <p:nvPr/>
        </p:nvSpPr>
        <p:spPr>
          <a:xfrm flipH="false" flipV="false" rot="0">
            <a:off x="9418247" y="1666032"/>
            <a:ext cx="8869753" cy="3323257"/>
          </a:xfrm>
          <a:custGeom>
            <a:avLst/>
            <a:gdLst/>
            <a:ahLst/>
            <a:cxnLst/>
            <a:rect r="r" b="b" t="t" l="l"/>
            <a:pathLst>
              <a:path h="3323257" w="8869753">
                <a:moveTo>
                  <a:pt x="0" y="0"/>
                </a:moveTo>
                <a:lnTo>
                  <a:pt x="8869753" y="0"/>
                </a:lnTo>
                <a:lnTo>
                  <a:pt x="8869753" y="3323257"/>
                </a:lnTo>
                <a:lnTo>
                  <a:pt x="0" y="3323257"/>
                </a:lnTo>
                <a:lnTo>
                  <a:pt x="0" y="0"/>
                </a:lnTo>
                <a:close/>
              </a:path>
            </a:pathLst>
          </a:custGeom>
          <a:blipFill>
            <a:blip r:embed="rId5"/>
            <a:stretch>
              <a:fillRect l="-2246" t="0" r="-2246" b="0"/>
            </a:stretch>
          </a:blipFill>
        </p:spPr>
      </p:sp>
      <p:sp>
        <p:nvSpPr>
          <p:cNvPr name="TextBox 9" id="9"/>
          <p:cNvSpPr txBox="true"/>
          <p:nvPr/>
        </p:nvSpPr>
        <p:spPr>
          <a:xfrm rot="0">
            <a:off x="16848193" y="9258300"/>
            <a:ext cx="1103193" cy="285980"/>
          </a:xfrm>
          <a:prstGeom prst="rect">
            <a:avLst/>
          </a:prstGeom>
        </p:spPr>
        <p:txBody>
          <a:bodyPr anchor="t" rtlCol="false" tIns="0" lIns="0" bIns="0" rIns="0">
            <a:spAutoFit/>
          </a:bodyPr>
          <a:lstStyle/>
          <a:p>
            <a:pPr algn="l">
              <a:lnSpc>
                <a:spcPts val="2227"/>
              </a:lnSpc>
              <a:spcBef>
                <a:spcPct val="0"/>
              </a:spcBef>
            </a:pPr>
            <a:r>
              <a:rPr lang="en-US" b="true" sz="1920" spc="199">
                <a:solidFill>
                  <a:srgbClr val="B8B8B8"/>
                </a:solidFill>
                <a:latin typeface="Montserrat Bold"/>
                <a:ea typeface="Montserrat Bold"/>
                <a:cs typeface="Montserrat Bold"/>
                <a:sym typeface="Montserrat Bold"/>
              </a:rPr>
              <a:t>25/29</a:t>
            </a:r>
          </a:p>
        </p:txBody>
      </p:sp>
      <p:sp>
        <p:nvSpPr>
          <p:cNvPr name="TextBox 10" id="10"/>
          <p:cNvSpPr txBox="true"/>
          <p:nvPr/>
        </p:nvSpPr>
        <p:spPr>
          <a:xfrm rot="0">
            <a:off x="1038225" y="6791779"/>
            <a:ext cx="7069831" cy="1088517"/>
          </a:xfrm>
          <a:prstGeom prst="rect">
            <a:avLst/>
          </a:prstGeom>
        </p:spPr>
        <p:txBody>
          <a:bodyPr anchor="t" rtlCol="false" tIns="0" lIns="0" bIns="0" rIns="0">
            <a:spAutoFit/>
          </a:bodyPr>
          <a:lstStyle/>
          <a:p>
            <a:pPr algn="ctr">
              <a:lnSpc>
                <a:spcPts val="2783"/>
              </a:lnSpc>
            </a:pPr>
            <a:r>
              <a:rPr lang="en-US" b="true" sz="2400">
                <a:solidFill>
                  <a:srgbClr val="FFFFFF"/>
                </a:solidFill>
                <a:latin typeface="Telegraf 1 Medium"/>
                <a:ea typeface="Telegraf 1 Medium"/>
                <a:cs typeface="Telegraf 1 Medium"/>
                <a:sym typeface="Telegraf 1 Medium"/>
              </a:rPr>
              <a:t>Blocc</a:t>
            </a:r>
            <a:r>
              <a:rPr lang="en-US" b="true" sz="2400">
                <a:solidFill>
                  <a:srgbClr val="FFFFFF"/>
                </a:solidFill>
                <a:latin typeface="Telegraf 1 Medium"/>
                <a:ea typeface="Telegraf 1 Medium"/>
                <a:cs typeface="Telegraf 1 Medium"/>
                <a:sym typeface="Telegraf 1 Medium"/>
              </a:rPr>
              <a:t>o della sezione DVWA della metasploitable2</a:t>
            </a:r>
          </a:p>
          <a:p>
            <a:pPr algn="ctr">
              <a:lnSpc>
                <a:spcPts val="2783"/>
              </a:lnSpc>
              <a:spcBef>
                <a:spcPct val="0"/>
              </a:spcBef>
            </a:pPr>
          </a:p>
        </p:txBody>
      </p:sp>
      <p:sp>
        <p:nvSpPr>
          <p:cNvPr name="TextBox 11" id="11"/>
          <p:cNvSpPr txBox="true"/>
          <p:nvPr/>
        </p:nvSpPr>
        <p:spPr>
          <a:xfrm rot="0">
            <a:off x="9754861" y="4998814"/>
            <a:ext cx="8196526" cy="760660"/>
          </a:xfrm>
          <a:prstGeom prst="rect">
            <a:avLst/>
          </a:prstGeom>
        </p:spPr>
        <p:txBody>
          <a:bodyPr anchor="t" rtlCol="false" tIns="0" lIns="0" bIns="0" rIns="0">
            <a:spAutoFit/>
          </a:bodyPr>
          <a:lstStyle/>
          <a:p>
            <a:pPr algn="ctr">
              <a:lnSpc>
                <a:spcPts val="2158"/>
              </a:lnSpc>
            </a:pPr>
            <a:r>
              <a:rPr lang="en-US" b="true" sz="1861">
                <a:solidFill>
                  <a:srgbClr val="FFFFFF"/>
                </a:solidFill>
                <a:latin typeface="Telegraf 1 Medium"/>
                <a:ea typeface="Telegraf 1 Medium"/>
                <a:cs typeface="Telegraf 1 Medium"/>
                <a:sym typeface="Telegraf 1 Medium"/>
              </a:rPr>
              <a:t>Qui h</a:t>
            </a:r>
            <a:r>
              <a:rPr lang="en-US" b="true" sz="1861">
                <a:solidFill>
                  <a:srgbClr val="FFFFFF"/>
                </a:solidFill>
                <a:latin typeface="Telegraf 1 Medium"/>
                <a:ea typeface="Telegraf 1 Medium"/>
                <a:cs typeface="Telegraf 1 Medium"/>
                <a:sym typeface="Telegraf 1 Medium"/>
              </a:rPr>
              <a:t>o bloccato (Deny) la sezione DVWA e ho acconsentito(allow) all’accesso di tutte le altre sezioni</a:t>
            </a:r>
          </a:p>
          <a:p>
            <a:pPr algn="ctr">
              <a:lnSpc>
                <a:spcPts val="1578"/>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86907"/>
            <a:ext cx="8755503" cy="10341959"/>
          </a:xfrm>
          <a:custGeom>
            <a:avLst/>
            <a:gdLst/>
            <a:ahLst/>
            <a:cxnLst/>
            <a:rect r="r" b="b" t="t" l="l"/>
            <a:pathLst>
              <a:path h="10341959" w="8755503">
                <a:moveTo>
                  <a:pt x="0" y="0"/>
                </a:moveTo>
                <a:lnTo>
                  <a:pt x="8755503" y="0"/>
                </a:lnTo>
                <a:lnTo>
                  <a:pt x="8755503" y="10341960"/>
                </a:lnTo>
                <a:lnTo>
                  <a:pt x="0" y="1034196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918956" y="583894"/>
            <a:ext cx="2680687" cy="897724"/>
            <a:chOff x="0" y="0"/>
            <a:chExt cx="706025" cy="236438"/>
          </a:xfrm>
        </p:grpSpPr>
        <p:sp>
          <p:nvSpPr>
            <p:cNvPr name="Freeform 4" id="4"/>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solidFill>
              <a:srgbClr val="000000"/>
            </a:solidFill>
          </p:spPr>
        </p:sp>
        <p:sp>
          <p:nvSpPr>
            <p:cNvPr name="TextBox 5" id="5"/>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TextBox 6" id="6"/>
          <p:cNvSpPr txBox="true"/>
          <p:nvPr/>
        </p:nvSpPr>
        <p:spPr>
          <a:xfrm rot="0">
            <a:off x="16685297" y="905746"/>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02/29</a:t>
            </a:r>
          </a:p>
        </p:txBody>
      </p:sp>
      <p:sp>
        <p:nvSpPr>
          <p:cNvPr name="TextBox 7" id="7"/>
          <p:cNvSpPr txBox="true"/>
          <p:nvPr/>
        </p:nvSpPr>
        <p:spPr>
          <a:xfrm rot="0">
            <a:off x="4541600" y="556633"/>
            <a:ext cx="9106197" cy="718156"/>
          </a:xfrm>
          <a:prstGeom prst="rect">
            <a:avLst/>
          </a:prstGeom>
        </p:spPr>
        <p:txBody>
          <a:bodyPr anchor="t" rtlCol="false" tIns="0" lIns="0" bIns="0" rIns="0">
            <a:spAutoFit/>
          </a:bodyPr>
          <a:lstStyle/>
          <a:p>
            <a:pPr algn="ctr">
              <a:lnSpc>
                <a:spcPts val="5213"/>
              </a:lnSpc>
              <a:spcBef>
                <a:spcPct val="0"/>
              </a:spcBef>
            </a:pPr>
            <a:r>
              <a:rPr lang="en-US" b="true" sz="4494">
                <a:solidFill>
                  <a:srgbClr val="000000"/>
                </a:solidFill>
                <a:latin typeface="Telegraf 1 Medium"/>
                <a:ea typeface="Telegraf 1 Medium"/>
                <a:cs typeface="Telegraf 1 Medium"/>
                <a:sym typeface="Telegraf 1 Medium"/>
              </a:rPr>
              <a:t>SUBNETTING</a:t>
            </a:r>
          </a:p>
        </p:txBody>
      </p:sp>
      <p:sp>
        <p:nvSpPr>
          <p:cNvPr name="TextBox 8" id="8"/>
          <p:cNvSpPr txBox="true"/>
          <p:nvPr/>
        </p:nvSpPr>
        <p:spPr>
          <a:xfrm rot="0">
            <a:off x="1297884" y="3079802"/>
            <a:ext cx="15798520" cy="5721680"/>
          </a:xfrm>
          <a:prstGeom prst="rect">
            <a:avLst/>
          </a:prstGeom>
        </p:spPr>
        <p:txBody>
          <a:bodyPr anchor="t" rtlCol="false" tIns="0" lIns="0" bIns="0" rIns="0">
            <a:spAutoFit/>
          </a:bodyPr>
          <a:lstStyle/>
          <a:p>
            <a:pPr algn="l">
              <a:lnSpc>
                <a:spcPts val="4125"/>
              </a:lnSpc>
              <a:spcBef>
                <a:spcPct val="0"/>
              </a:spcBef>
            </a:pPr>
            <a:r>
              <a:rPr lang="en-US" b="true" sz="3556">
                <a:solidFill>
                  <a:srgbClr val="FFFFFF"/>
                </a:solidFill>
                <a:latin typeface="Telegraf 1 Medium"/>
                <a:ea typeface="Telegraf 1 Medium"/>
                <a:cs typeface="Telegraf 1 Medium"/>
                <a:sym typeface="Telegraf 1 Medium"/>
              </a:rPr>
              <a:t> Il progetto di rete per Azienda Theta si propone di sviluppare un’infrastruttura di rete robusta, scalabile e sicura, in grado di rispondere alle esigenze aziendali di ottimizzazione delle risorse, supporto alla crescita e protezione dei dati. La rete è progettata per separare e isolare i reparti aziendali attraverso VLAN, isolare i componenti critici tramite segmentazione, e implementare soluzioni avanzate di sicurezza come SIEM (Security Information and Event Management) e IDS/IPS (Intrusion Detection and Prevention Systems). Inoltre, la rete è progettata per essere conforme alle normative GDPR (General Data Protection Regulation), garantendo la protezione dei dati sensibili e la privacy dei dipendenti e clienti.</a:t>
            </a:r>
          </a:p>
        </p:txBody>
      </p:sp>
      <p:sp>
        <p:nvSpPr>
          <p:cNvPr name="TextBox 9" id="9"/>
          <p:cNvSpPr txBox="true"/>
          <p:nvPr/>
        </p:nvSpPr>
        <p:spPr>
          <a:xfrm rot="0">
            <a:off x="1297884" y="2250321"/>
            <a:ext cx="3167062" cy="561213"/>
          </a:xfrm>
          <a:prstGeom prst="rect">
            <a:avLst/>
          </a:prstGeom>
        </p:spPr>
        <p:txBody>
          <a:bodyPr anchor="t" rtlCol="false" tIns="0" lIns="0" bIns="0" rIns="0">
            <a:spAutoFit/>
          </a:bodyPr>
          <a:lstStyle/>
          <a:p>
            <a:pPr algn="ctr">
              <a:lnSpc>
                <a:spcPts val="4175"/>
              </a:lnSpc>
              <a:spcBef>
                <a:spcPct val="0"/>
              </a:spcBef>
            </a:pPr>
            <a:r>
              <a:rPr lang="en-US" b="true" sz="3599">
                <a:solidFill>
                  <a:srgbClr val="000000"/>
                </a:solidFill>
                <a:latin typeface="Telegraf 1 Medium"/>
                <a:ea typeface="Telegraf 1 Medium"/>
                <a:cs typeface="Telegraf 1 Medium"/>
                <a:sym typeface="Telegraf 1 Medium"/>
              </a:rPr>
              <a:t>1.Introduzione</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6134217" y="8955300"/>
            <a:ext cx="2680687" cy="897724"/>
            <a:chOff x="0" y="0"/>
            <a:chExt cx="706025" cy="236438"/>
          </a:xfrm>
        </p:grpSpPr>
        <p:sp>
          <p:nvSpPr>
            <p:cNvPr name="Freeform 3" id="3"/>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solidFill>
              <a:srgbClr val="000000"/>
            </a:solidFill>
          </p:spPr>
        </p:sp>
        <p:sp>
          <p:nvSpPr>
            <p:cNvPr name="TextBox 4" id="4"/>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Freeform 5" id="5"/>
          <p:cNvSpPr/>
          <p:nvPr/>
        </p:nvSpPr>
        <p:spPr>
          <a:xfrm flipH="false" flipV="false" rot="0">
            <a:off x="4582546" y="-244468"/>
            <a:ext cx="9122907" cy="10775936"/>
          </a:xfrm>
          <a:custGeom>
            <a:avLst/>
            <a:gdLst/>
            <a:ahLst/>
            <a:cxnLst/>
            <a:rect r="r" b="b" t="t" l="l"/>
            <a:pathLst>
              <a:path h="10775936" w="9122907">
                <a:moveTo>
                  <a:pt x="0" y="0"/>
                </a:moveTo>
                <a:lnTo>
                  <a:pt x="9122908" y="0"/>
                </a:lnTo>
                <a:lnTo>
                  <a:pt x="9122908" y="10775936"/>
                </a:lnTo>
                <a:lnTo>
                  <a:pt x="0" y="10775936"/>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207603" y="534367"/>
            <a:ext cx="9106197" cy="669007"/>
          </a:xfrm>
          <a:prstGeom prst="rect">
            <a:avLst/>
          </a:prstGeom>
        </p:spPr>
        <p:txBody>
          <a:bodyPr anchor="t" rtlCol="false" tIns="0" lIns="0" bIns="0" rIns="0">
            <a:spAutoFit/>
          </a:bodyPr>
          <a:lstStyle/>
          <a:p>
            <a:pPr algn="ctr">
              <a:lnSpc>
                <a:spcPts val="4865"/>
              </a:lnSpc>
              <a:spcBef>
                <a:spcPct val="0"/>
              </a:spcBef>
            </a:pPr>
            <a:r>
              <a:rPr lang="en-US" b="true" sz="4194">
                <a:solidFill>
                  <a:srgbClr val="000000"/>
                </a:solidFill>
                <a:latin typeface="Telegraf 1 Medium"/>
                <a:ea typeface="Telegraf 1 Medium"/>
                <a:cs typeface="Telegraf 1 Medium"/>
                <a:sym typeface="Telegraf 1 Medium"/>
              </a:rPr>
              <a:t>CONFIGURAZIONE FIREWALL</a:t>
            </a:r>
          </a:p>
        </p:txBody>
      </p:sp>
      <p:sp>
        <p:nvSpPr>
          <p:cNvPr name="Freeform 7" id="7"/>
          <p:cNvSpPr/>
          <p:nvPr/>
        </p:nvSpPr>
        <p:spPr>
          <a:xfrm flipH="false" flipV="false" rot="0">
            <a:off x="292796" y="2055072"/>
            <a:ext cx="9171399" cy="3937124"/>
          </a:xfrm>
          <a:custGeom>
            <a:avLst/>
            <a:gdLst/>
            <a:ahLst/>
            <a:cxnLst/>
            <a:rect r="r" b="b" t="t" l="l"/>
            <a:pathLst>
              <a:path h="3937124" w="9171399">
                <a:moveTo>
                  <a:pt x="0" y="0"/>
                </a:moveTo>
                <a:lnTo>
                  <a:pt x="9171398" y="0"/>
                </a:lnTo>
                <a:lnTo>
                  <a:pt x="9171398" y="3937125"/>
                </a:lnTo>
                <a:lnTo>
                  <a:pt x="0" y="3937125"/>
                </a:lnTo>
                <a:lnTo>
                  <a:pt x="0" y="0"/>
                </a:lnTo>
                <a:close/>
              </a:path>
            </a:pathLst>
          </a:custGeom>
          <a:blipFill>
            <a:blip r:embed="rId4"/>
            <a:stretch>
              <a:fillRect l="0" t="0" r="0" b="0"/>
            </a:stretch>
          </a:blipFill>
        </p:spPr>
      </p:sp>
      <p:sp>
        <p:nvSpPr>
          <p:cNvPr name="Freeform 8" id="8"/>
          <p:cNvSpPr/>
          <p:nvPr/>
        </p:nvSpPr>
        <p:spPr>
          <a:xfrm flipH="false" flipV="false" rot="0">
            <a:off x="10698737" y="2055072"/>
            <a:ext cx="5787515" cy="3937124"/>
          </a:xfrm>
          <a:custGeom>
            <a:avLst/>
            <a:gdLst/>
            <a:ahLst/>
            <a:cxnLst/>
            <a:rect r="r" b="b" t="t" l="l"/>
            <a:pathLst>
              <a:path h="3937124" w="5787515">
                <a:moveTo>
                  <a:pt x="0" y="0"/>
                </a:moveTo>
                <a:lnTo>
                  <a:pt x="5787515" y="0"/>
                </a:lnTo>
                <a:lnTo>
                  <a:pt x="5787515" y="3937125"/>
                </a:lnTo>
                <a:lnTo>
                  <a:pt x="0" y="3937125"/>
                </a:lnTo>
                <a:lnTo>
                  <a:pt x="0" y="0"/>
                </a:lnTo>
                <a:close/>
              </a:path>
            </a:pathLst>
          </a:custGeom>
          <a:blipFill>
            <a:blip r:embed="rId5"/>
            <a:stretch>
              <a:fillRect l="0" t="0" r="0" b="0"/>
            </a:stretch>
          </a:blipFill>
        </p:spPr>
      </p:sp>
      <p:sp>
        <p:nvSpPr>
          <p:cNvPr name="TextBox 9" id="9"/>
          <p:cNvSpPr txBox="true"/>
          <p:nvPr/>
        </p:nvSpPr>
        <p:spPr>
          <a:xfrm rot="0">
            <a:off x="16848193" y="9258300"/>
            <a:ext cx="822214" cy="285980"/>
          </a:xfrm>
          <a:prstGeom prst="rect">
            <a:avLst/>
          </a:prstGeom>
        </p:spPr>
        <p:txBody>
          <a:bodyPr anchor="t" rtlCol="false" tIns="0" lIns="0" bIns="0" rIns="0">
            <a:spAutoFit/>
          </a:bodyPr>
          <a:lstStyle/>
          <a:p>
            <a:pPr algn="l">
              <a:lnSpc>
                <a:spcPts val="2227"/>
              </a:lnSpc>
              <a:spcBef>
                <a:spcPct val="0"/>
              </a:spcBef>
            </a:pPr>
            <a:r>
              <a:rPr lang="en-US" b="true" sz="1920" spc="199">
                <a:solidFill>
                  <a:srgbClr val="B8B8B8"/>
                </a:solidFill>
                <a:latin typeface="Montserrat Bold"/>
                <a:ea typeface="Montserrat Bold"/>
                <a:cs typeface="Montserrat Bold"/>
                <a:sym typeface="Montserrat Bold"/>
              </a:rPr>
              <a:t>26/29</a:t>
            </a:r>
          </a:p>
        </p:txBody>
      </p:sp>
      <p:sp>
        <p:nvSpPr>
          <p:cNvPr name="TextBox 10" id="10"/>
          <p:cNvSpPr txBox="true"/>
          <p:nvPr/>
        </p:nvSpPr>
        <p:spPr>
          <a:xfrm rot="0">
            <a:off x="-456596" y="6021468"/>
            <a:ext cx="10322004" cy="736092"/>
          </a:xfrm>
          <a:prstGeom prst="rect">
            <a:avLst/>
          </a:prstGeom>
        </p:spPr>
        <p:txBody>
          <a:bodyPr anchor="t" rtlCol="false" tIns="0" lIns="0" bIns="0" rIns="0">
            <a:spAutoFit/>
          </a:bodyPr>
          <a:lstStyle/>
          <a:p>
            <a:pPr algn="ctr">
              <a:lnSpc>
                <a:spcPts val="2783"/>
              </a:lnSpc>
            </a:pPr>
            <a:r>
              <a:rPr lang="en-US" b="true" sz="2400">
                <a:solidFill>
                  <a:srgbClr val="FFFFFF"/>
                </a:solidFill>
                <a:latin typeface="Telegraf 1 Medium"/>
                <a:ea typeface="Telegraf 1 Medium"/>
                <a:cs typeface="Telegraf 1 Medium"/>
                <a:sym typeface="Telegraf 1 Medium"/>
              </a:rPr>
              <a:t>Risultato del bl</a:t>
            </a:r>
            <a:r>
              <a:rPr lang="en-US" b="true" sz="2400">
                <a:solidFill>
                  <a:srgbClr val="FFFFFF"/>
                </a:solidFill>
                <a:latin typeface="Telegraf 1 Medium"/>
                <a:ea typeface="Telegraf 1 Medium"/>
                <a:cs typeface="Telegraf 1 Medium"/>
                <a:sym typeface="Telegraf 1 Medium"/>
              </a:rPr>
              <a:t>occo della sezione DVWA</a:t>
            </a:r>
          </a:p>
          <a:p>
            <a:pPr algn="ctr">
              <a:lnSpc>
                <a:spcPts val="2783"/>
              </a:lnSpc>
              <a:spcBef>
                <a:spcPct val="0"/>
              </a:spcBef>
            </a:pPr>
          </a:p>
        </p:txBody>
      </p:sp>
      <p:sp>
        <p:nvSpPr>
          <p:cNvPr name="TextBox 11" id="11"/>
          <p:cNvSpPr txBox="true"/>
          <p:nvPr/>
        </p:nvSpPr>
        <p:spPr>
          <a:xfrm rot="0">
            <a:off x="10284672" y="6021468"/>
            <a:ext cx="6755553" cy="1088517"/>
          </a:xfrm>
          <a:prstGeom prst="rect">
            <a:avLst/>
          </a:prstGeom>
        </p:spPr>
        <p:txBody>
          <a:bodyPr anchor="t" rtlCol="false" tIns="0" lIns="0" bIns="0" rIns="0">
            <a:spAutoFit/>
          </a:bodyPr>
          <a:lstStyle/>
          <a:p>
            <a:pPr algn="ctr">
              <a:lnSpc>
                <a:spcPts val="2783"/>
              </a:lnSpc>
            </a:pPr>
            <a:r>
              <a:rPr lang="en-US" b="true" sz="2400">
                <a:solidFill>
                  <a:srgbClr val="FFFFFF"/>
                </a:solidFill>
                <a:latin typeface="Telegraf 1 Medium"/>
                <a:ea typeface="Telegraf 1 Medium"/>
                <a:cs typeface="Telegraf 1 Medium"/>
                <a:sym typeface="Telegraf 1 Medium"/>
              </a:rPr>
              <a:t>Da qui si nota che il sito è disp</a:t>
            </a:r>
            <a:r>
              <a:rPr lang="en-US" b="true" sz="2400">
                <a:solidFill>
                  <a:srgbClr val="FFFFFF"/>
                </a:solidFill>
                <a:latin typeface="Telegraf 1 Medium"/>
                <a:ea typeface="Telegraf 1 Medium"/>
                <a:cs typeface="Telegraf 1 Medium"/>
                <a:sym typeface="Telegraf 1 Medium"/>
              </a:rPr>
              <a:t>onibile per la navigazione</a:t>
            </a:r>
          </a:p>
          <a:p>
            <a:pPr algn="ctr">
              <a:lnSpc>
                <a:spcPts val="2783"/>
              </a:lnSpc>
              <a:spcBef>
                <a:spcPct val="0"/>
              </a:spcBef>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8100000">
            <a:off x="-5313337" y="-2042430"/>
            <a:ext cx="25003696" cy="25003696"/>
          </a:xfrm>
          <a:custGeom>
            <a:avLst/>
            <a:gdLst/>
            <a:ahLst/>
            <a:cxnLst/>
            <a:rect r="r" b="b" t="t" l="l"/>
            <a:pathLst>
              <a:path h="25003696" w="25003696">
                <a:moveTo>
                  <a:pt x="0" y="0"/>
                </a:moveTo>
                <a:lnTo>
                  <a:pt x="25003696" y="0"/>
                </a:lnTo>
                <a:lnTo>
                  <a:pt x="25003696" y="25003696"/>
                </a:lnTo>
                <a:lnTo>
                  <a:pt x="0" y="25003696"/>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66249" y="0"/>
            <a:ext cx="8755503" cy="10341959"/>
          </a:xfrm>
          <a:custGeom>
            <a:avLst/>
            <a:gdLst/>
            <a:ahLst/>
            <a:cxnLst/>
            <a:rect r="r" b="b" t="t" l="l"/>
            <a:pathLst>
              <a:path h="10341959" w="8755503">
                <a:moveTo>
                  <a:pt x="0" y="0"/>
                </a:moveTo>
                <a:lnTo>
                  <a:pt x="8755502" y="0"/>
                </a:lnTo>
                <a:lnTo>
                  <a:pt x="8755502" y="10341959"/>
                </a:lnTo>
                <a:lnTo>
                  <a:pt x="0" y="10341959"/>
                </a:lnTo>
                <a:lnTo>
                  <a:pt x="0" y="0"/>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665416" y="1546300"/>
            <a:ext cx="4957167" cy="1329043"/>
          </a:xfrm>
          <a:prstGeom prst="rect">
            <a:avLst/>
          </a:prstGeom>
        </p:spPr>
        <p:txBody>
          <a:bodyPr anchor="t" rtlCol="false" tIns="0" lIns="0" bIns="0" rIns="0">
            <a:spAutoFit/>
          </a:bodyPr>
          <a:lstStyle/>
          <a:p>
            <a:pPr algn="ctr">
              <a:lnSpc>
                <a:spcPts val="10220"/>
              </a:lnSpc>
            </a:pPr>
            <a:r>
              <a:rPr lang="en-US" sz="7300" b="true">
                <a:solidFill>
                  <a:srgbClr val="FFFFFF"/>
                </a:solidFill>
                <a:latin typeface="Telegraf 2 Bold"/>
                <a:ea typeface="Telegraf 2 Bold"/>
                <a:cs typeface="Telegraf 2 Bold"/>
                <a:sym typeface="Telegraf 2 Bold"/>
              </a:rPr>
              <a:t>Preventivo</a:t>
            </a:r>
          </a:p>
        </p:txBody>
      </p:sp>
      <p:pic>
        <p:nvPicPr>
          <p:cNvPr name="Picture 5" id="5"/>
          <p:cNvPicPr>
            <a:picLocks noChangeAspect="true"/>
          </p:cNvPicPr>
          <p:nvPr/>
        </p:nvPicPr>
        <p:blipFill>
          <a:blip r:embed="rId6"/>
          <a:srcRect l="0" t="0" r="0" b="0"/>
          <a:stretch>
            <a:fillRect/>
          </a:stretch>
        </p:blipFill>
        <p:spPr>
          <a:xfrm flipH="false" flipV="false" rot="0">
            <a:off x="2925360" y="1130498"/>
            <a:ext cx="8526302" cy="2856311"/>
          </a:xfrm>
          <a:prstGeom prst="rect">
            <a:avLst/>
          </a:prstGeom>
        </p:spPr>
      </p:pic>
      <p:sp>
        <p:nvSpPr>
          <p:cNvPr name="Freeform 6" id="6"/>
          <p:cNvSpPr/>
          <p:nvPr/>
        </p:nvSpPr>
        <p:spPr>
          <a:xfrm flipH="false" flipV="false" rot="0">
            <a:off x="2428294" y="5786482"/>
            <a:ext cx="3945248" cy="3471818"/>
          </a:xfrm>
          <a:custGeom>
            <a:avLst/>
            <a:gdLst/>
            <a:ahLst/>
            <a:cxnLst/>
            <a:rect r="r" b="b" t="t" l="l"/>
            <a:pathLst>
              <a:path h="3471818" w="3945248">
                <a:moveTo>
                  <a:pt x="0" y="0"/>
                </a:moveTo>
                <a:lnTo>
                  <a:pt x="3945248" y="0"/>
                </a:lnTo>
                <a:lnTo>
                  <a:pt x="3945248" y="3471818"/>
                </a:lnTo>
                <a:lnTo>
                  <a:pt x="0" y="34718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2961399" y="5581770"/>
            <a:ext cx="4297901" cy="3704010"/>
          </a:xfrm>
          <a:custGeom>
            <a:avLst/>
            <a:gdLst/>
            <a:ahLst/>
            <a:cxnLst/>
            <a:rect r="r" b="b" t="t" l="l"/>
            <a:pathLst>
              <a:path h="3704010" w="4297901">
                <a:moveTo>
                  <a:pt x="0" y="0"/>
                </a:moveTo>
                <a:lnTo>
                  <a:pt x="4297901" y="0"/>
                </a:lnTo>
                <a:lnTo>
                  <a:pt x="4297901" y="3704010"/>
                </a:lnTo>
                <a:lnTo>
                  <a:pt x="0" y="37040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8114306" y="10113306"/>
            <a:ext cx="173694" cy="173694"/>
          </a:xfrm>
          <a:custGeom>
            <a:avLst/>
            <a:gdLst/>
            <a:ahLst/>
            <a:cxnLst/>
            <a:rect r="r" b="b" t="t" l="l"/>
            <a:pathLst>
              <a:path h="173694" w="173694">
                <a:moveTo>
                  <a:pt x="0" y="0"/>
                </a:moveTo>
                <a:lnTo>
                  <a:pt x="173694" y="0"/>
                </a:lnTo>
                <a:lnTo>
                  <a:pt x="173694" y="173694"/>
                </a:lnTo>
                <a:lnTo>
                  <a:pt x="0" y="173694"/>
                </a:lnTo>
                <a:lnTo>
                  <a:pt x="0" y="0"/>
                </a:lnTo>
                <a:close/>
              </a:path>
            </a:pathLst>
          </a:custGeom>
          <a:blipFill>
            <a:blip r:embed="rId11"/>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53164" y="1189894"/>
            <a:ext cx="717581" cy="844471"/>
          </a:xfrm>
          <a:custGeom>
            <a:avLst/>
            <a:gdLst/>
            <a:ahLst/>
            <a:cxnLst/>
            <a:rect r="r" b="b" t="t" l="l"/>
            <a:pathLst>
              <a:path h="844471" w="717581">
                <a:moveTo>
                  <a:pt x="0" y="0"/>
                </a:moveTo>
                <a:lnTo>
                  <a:pt x="717582" y="0"/>
                </a:lnTo>
                <a:lnTo>
                  <a:pt x="717582" y="844471"/>
                </a:lnTo>
                <a:lnTo>
                  <a:pt x="0" y="8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213" y="-244468"/>
            <a:ext cx="9122907" cy="10775936"/>
          </a:xfrm>
          <a:custGeom>
            <a:avLst/>
            <a:gdLst/>
            <a:ahLst/>
            <a:cxnLst/>
            <a:rect r="r" b="b" t="t" l="l"/>
            <a:pathLst>
              <a:path h="10775936" w="9122907">
                <a:moveTo>
                  <a:pt x="0" y="0"/>
                </a:moveTo>
                <a:lnTo>
                  <a:pt x="9122908" y="0"/>
                </a:lnTo>
                <a:lnTo>
                  <a:pt x="9122908" y="10775936"/>
                </a:lnTo>
                <a:lnTo>
                  <a:pt x="0" y="10775936"/>
                </a:lnTo>
                <a:lnTo>
                  <a:pt x="0"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6030363" y="896714"/>
            <a:ext cx="2680687" cy="897724"/>
            <a:chOff x="0" y="0"/>
            <a:chExt cx="706025" cy="236438"/>
          </a:xfrm>
        </p:grpSpPr>
        <p:sp>
          <p:nvSpPr>
            <p:cNvPr name="Freeform 5" id="5"/>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solidFill>
              <a:srgbClr val="000000"/>
            </a:solidFill>
          </p:spPr>
        </p:sp>
        <p:sp>
          <p:nvSpPr>
            <p:cNvPr name="TextBox 6" id="6"/>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TextBox 7" id="7"/>
          <p:cNvSpPr txBox="true"/>
          <p:nvPr/>
        </p:nvSpPr>
        <p:spPr>
          <a:xfrm rot="0">
            <a:off x="16630080" y="1189894"/>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27/29</a:t>
            </a:r>
          </a:p>
        </p:txBody>
      </p:sp>
      <p:sp>
        <p:nvSpPr>
          <p:cNvPr name="TextBox 8" id="8"/>
          <p:cNvSpPr txBox="true"/>
          <p:nvPr/>
        </p:nvSpPr>
        <p:spPr>
          <a:xfrm rot="0">
            <a:off x="3518447" y="730426"/>
            <a:ext cx="4877540" cy="1540483"/>
          </a:xfrm>
          <a:prstGeom prst="rect">
            <a:avLst/>
          </a:prstGeom>
        </p:spPr>
        <p:txBody>
          <a:bodyPr anchor="t" rtlCol="false" tIns="0" lIns="0" bIns="0" rIns="0">
            <a:spAutoFit/>
          </a:bodyPr>
          <a:lstStyle/>
          <a:p>
            <a:pPr algn="just">
              <a:lnSpc>
                <a:spcPts val="12056"/>
              </a:lnSpc>
              <a:spcBef>
                <a:spcPct val="0"/>
              </a:spcBef>
            </a:pPr>
            <a:r>
              <a:rPr lang="en-US" b="true" sz="10393">
                <a:solidFill>
                  <a:srgbClr val="FFFFFF"/>
                </a:solidFill>
                <a:latin typeface="Antonio Ultra-Bold"/>
                <a:ea typeface="Antonio Ultra-Bold"/>
                <a:cs typeface="Antonio Ultra-Bold"/>
                <a:sym typeface="Antonio Ultra-Bold"/>
              </a:rPr>
              <a:t>I NOSTRI</a:t>
            </a:r>
          </a:p>
        </p:txBody>
      </p:sp>
      <p:sp>
        <p:nvSpPr>
          <p:cNvPr name="TextBox 9" id="9"/>
          <p:cNvSpPr txBox="true"/>
          <p:nvPr/>
        </p:nvSpPr>
        <p:spPr>
          <a:xfrm rot="0">
            <a:off x="7889186" y="730426"/>
            <a:ext cx="6222210" cy="1540483"/>
          </a:xfrm>
          <a:prstGeom prst="rect">
            <a:avLst/>
          </a:prstGeom>
        </p:spPr>
        <p:txBody>
          <a:bodyPr anchor="t" rtlCol="false" tIns="0" lIns="0" bIns="0" rIns="0">
            <a:spAutoFit/>
          </a:bodyPr>
          <a:lstStyle/>
          <a:p>
            <a:pPr algn="just">
              <a:lnSpc>
                <a:spcPts val="12056"/>
              </a:lnSpc>
              <a:spcBef>
                <a:spcPct val="0"/>
              </a:spcBef>
            </a:pPr>
            <a:r>
              <a:rPr lang="en-US" sz="10393">
                <a:solidFill>
                  <a:srgbClr val="FFFFFF"/>
                </a:solidFill>
                <a:latin typeface="Antonio Light"/>
                <a:ea typeface="Antonio Light"/>
                <a:cs typeface="Antonio Light"/>
                <a:sym typeface="Antonio Light"/>
              </a:rPr>
              <a:t>SERVIZI EXTRA</a:t>
            </a:r>
          </a:p>
        </p:txBody>
      </p:sp>
      <p:grpSp>
        <p:nvGrpSpPr>
          <p:cNvPr name="Group 10" id="10"/>
          <p:cNvGrpSpPr/>
          <p:nvPr/>
        </p:nvGrpSpPr>
        <p:grpSpPr>
          <a:xfrm rot="0">
            <a:off x="1028700" y="2971846"/>
            <a:ext cx="3843838" cy="4472829"/>
            <a:chOff x="0" y="0"/>
            <a:chExt cx="698500" cy="812800"/>
          </a:xfrm>
        </p:grpSpPr>
        <p:sp>
          <p:nvSpPr>
            <p:cNvPr name="Freeform 11" id="11"/>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12" id="12"/>
            <p:cNvSpPr txBox="true"/>
            <p:nvPr/>
          </p:nvSpPr>
          <p:spPr>
            <a:xfrm>
              <a:off x="0" y="120650"/>
              <a:ext cx="698500" cy="552450"/>
            </a:xfrm>
            <a:prstGeom prst="rect">
              <a:avLst/>
            </a:prstGeom>
          </p:spPr>
          <p:txBody>
            <a:bodyPr anchor="ctr" rtlCol="false" tIns="50800" lIns="50800" bIns="50800" rIns="50800"/>
            <a:lstStyle/>
            <a:p>
              <a:pPr algn="ctr">
                <a:lnSpc>
                  <a:spcPts val="2783"/>
                </a:lnSpc>
              </a:pPr>
            </a:p>
          </p:txBody>
        </p:sp>
      </p:grpSp>
      <p:grpSp>
        <p:nvGrpSpPr>
          <p:cNvPr name="Group 13" id="13"/>
          <p:cNvGrpSpPr/>
          <p:nvPr/>
        </p:nvGrpSpPr>
        <p:grpSpPr>
          <a:xfrm rot="0">
            <a:off x="7156454" y="5383961"/>
            <a:ext cx="3843838" cy="4472829"/>
            <a:chOff x="0" y="0"/>
            <a:chExt cx="698500" cy="812800"/>
          </a:xfrm>
        </p:grpSpPr>
        <p:sp>
          <p:nvSpPr>
            <p:cNvPr name="Freeform 14" id="1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15" id="15"/>
            <p:cNvSpPr txBox="true"/>
            <p:nvPr/>
          </p:nvSpPr>
          <p:spPr>
            <a:xfrm>
              <a:off x="0" y="120650"/>
              <a:ext cx="698500" cy="552450"/>
            </a:xfrm>
            <a:prstGeom prst="rect">
              <a:avLst/>
            </a:prstGeom>
          </p:spPr>
          <p:txBody>
            <a:bodyPr anchor="ctr" rtlCol="false" tIns="50800" lIns="50800" bIns="50800" rIns="50800"/>
            <a:lstStyle/>
            <a:p>
              <a:pPr algn="ctr">
                <a:lnSpc>
                  <a:spcPts val="2783"/>
                </a:lnSpc>
              </a:pPr>
            </a:p>
          </p:txBody>
        </p:sp>
      </p:grpSp>
      <p:grpSp>
        <p:nvGrpSpPr>
          <p:cNvPr name="Group 16" id="16"/>
          <p:cNvGrpSpPr/>
          <p:nvPr/>
        </p:nvGrpSpPr>
        <p:grpSpPr>
          <a:xfrm rot="0">
            <a:off x="2468217" y="2620444"/>
            <a:ext cx="1050230" cy="1222086"/>
            <a:chOff x="0" y="0"/>
            <a:chExt cx="698500" cy="812800"/>
          </a:xfrm>
        </p:grpSpPr>
        <p:sp>
          <p:nvSpPr>
            <p:cNvPr name="Freeform 17" id="1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gradFill rotWithShape="true">
              <a:gsLst>
                <a:gs pos="0">
                  <a:srgbClr val="FFFFFF">
                    <a:alpha val="100000"/>
                  </a:srgbClr>
                </a:gs>
                <a:gs pos="100000">
                  <a:srgbClr val="9B9B9B">
                    <a:alpha val="12000"/>
                  </a:srgbClr>
                </a:gs>
              </a:gsLst>
              <a:lin ang="0"/>
            </a:gradFill>
          </p:spPr>
        </p:sp>
        <p:sp>
          <p:nvSpPr>
            <p:cNvPr name="TextBox 18" id="18"/>
            <p:cNvSpPr txBox="true"/>
            <p:nvPr/>
          </p:nvSpPr>
          <p:spPr>
            <a:xfrm>
              <a:off x="0" y="120650"/>
              <a:ext cx="698500" cy="552450"/>
            </a:xfrm>
            <a:prstGeom prst="rect">
              <a:avLst/>
            </a:prstGeom>
          </p:spPr>
          <p:txBody>
            <a:bodyPr anchor="ctr" rtlCol="false" tIns="50800" lIns="50800" bIns="50800" rIns="50800"/>
            <a:lstStyle/>
            <a:p>
              <a:pPr algn="ctr">
                <a:lnSpc>
                  <a:spcPts val="2783"/>
                </a:lnSpc>
              </a:pPr>
            </a:p>
          </p:txBody>
        </p:sp>
      </p:grpSp>
      <p:sp>
        <p:nvSpPr>
          <p:cNvPr name="TextBox 19" id="19"/>
          <p:cNvSpPr txBox="true"/>
          <p:nvPr/>
        </p:nvSpPr>
        <p:spPr>
          <a:xfrm rot="0">
            <a:off x="2690036" y="2911704"/>
            <a:ext cx="701843" cy="572892"/>
          </a:xfrm>
          <a:prstGeom prst="rect">
            <a:avLst/>
          </a:prstGeom>
        </p:spPr>
        <p:txBody>
          <a:bodyPr anchor="t" rtlCol="false" tIns="0" lIns="0" bIns="0" rIns="0">
            <a:spAutoFit/>
          </a:bodyPr>
          <a:lstStyle/>
          <a:p>
            <a:pPr algn="l">
              <a:lnSpc>
                <a:spcPts val="4503"/>
              </a:lnSpc>
              <a:spcBef>
                <a:spcPct val="0"/>
              </a:spcBef>
            </a:pPr>
            <a:r>
              <a:rPr lang="en-US" b="true" sz="3882">
                <a:solidFill>
                  <a:srgbClr val="FFFFFF"/>
                </a:solidFill>
                <a:latin typeface="Raleway Ultra-Bold"/>
                <a:ea typeface="Raleway Ultra-Bold"/>
                <a:cs typeface="Raleway Ultra-Bold"/>
                <a:sym typeface="Raleway Ultra-Bold"/>
              </a:rPr>
              <a:t>01</a:t>
            </a:r>
          </a:p>
        </p:txBody>
      </p:sp>
      <p:sp>
        <p:nvSpPr>
          <p:cNvPr name="TextBox 20" id="20"/>
          <p:cNvSpPr txBox="true"/>
          <p:nvPr/>
        </p:nvSpPr>
        <p:spPr>
          <a:xfrm rot="0">
            <a:off x="1570852" y="4713418"/>
            <a:ext cx="2844959" cy="1876232"/>
          </a:xfrm>
          <a:prstGeom prst="rect">
            <a:avLst/>
          </a:prstGeom>
        </p:spPr>
        <p:txBody>
          <a:bodyPr anchor="t" rtlCol="false" tIns="0" lIns="0" bIns="0" rIns="0">
            <a:spAutoFit/>
          </a:bodyPr>
          <a:lstStyle/>
          <a:p>
            <a:pPr algn="ctr">
              <a:lnSpc>
                <a:spcPts val="2130"/>
              </a:lnSpc>
              <a:spcBef>
                <a:spcPct val="0"/>
              </a:spcBef>
            </a:pPr>
            <a:r>
              <a:rPr lang="en-US" b="true" sz="1837">
                <a:solidFill>
                  <a:srgbClr val="FFFFFF"/>
                </a:solidFill>
                <a:latin typeface="Raleway Medium"/>
                <a:ea typeface="Raleway Medium"/>
                <a:cs typeface="Raleway Medium"/>
                <a:sym typeface="Raleway Medium"/>
              </a:rPr>
              <a:t>Analizzeremo tutte le potenziali minacce della tua azienda ed elaboreremo un piano accurato per risolvere eventuali intrusioni o falle.</a:t>
            </a:r>
          </a:p>
        </p:txBody>
      </p:sp>
      <p:sp>
        <p:nvSpPr>
          <p:cNvPr name="TextBox 21" id="21"/>
          <p:cNvSpPr txBox="true"/>
          <p:nvPr/>
        </p:nvSpPr>
        <p:spPr>
          <a:xfrm rot="0">
            <a:off x="1498085" y="4150418"/>
            <a:ext cx="3085660" cy="345059"/>
          </a:xfrm>
          <a:prstGeom prst="rect">
            <a:avLst/>
          </a:prstGeom>
        </p:spPr>
        <p:txBody>
          <a:bodyPr anchor="t" rtlCol="false" tIns="0" lIns="0" bIns="0" rIns="0">
            <a:spAutoFit/>
          </a:bodyPr>
          <a:lstStyle/>
          <a:p>
            <a:pPr algn="ctr">
              <a:lnSpc>
                <a:spcPts val="2668"/>
              </a:lnSpc>
              <a:spcBef>
                <a:spcPct val="0"/>
              </a:spcBef>
            </a:pPr>
            <a:r>
              <a:rPr lang="en-US" b="true" sz="2300">
                <a:solidFill>
                  <a:srgbClr val="FFFFFF"/>
                </a:solidFill>
                <a:latin typeface="Raleway Ultra-Bold"/>
                <a:ea typeface="Raleway Ultra-Bold"/>
                <a:cs typeface="Raleway Ultra-Bold"/>
                <a:sym typeface="Raleway Ultra-Bold"/>
              </a:rPr>
              <a:t>Cyber Security </a:t>
            </a:r>
          </a:p>
        </p:txBody>
      </p:sp>
      <p:grpSp>
        <p:nvGrpSpPr>
          <p:cNvPr name="Group 22" id="22"/>
          <p:cNvGrpSpPr/>
          <p:nvPr/>
        </p:nvGrpSpPr>
        <p:grpSpPr>
          <a:xfrm rot="0">
            <a:off x="8505674" y="5170617"/>
            <a:ext cx="1050230" cy="1222086"/>
            <a:chOff x="0" y="0"/>
            <a:chExt cx="698500" cy="812800"/>
          </a:xfrm>
        </p:grpSpPr>
        <p:sp>
          <p:nvSpPr>
            <p:cNvPr name="Freeform 23" id="2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gradFill rotWithShape="true">
              <a:gsLst>
                <a:gs pos="0">
                  <a:srgbClr val="FFFFFF">
                    <a:alpha val="100000"/>
                  </a:srgbClr>
                </a:gs>
                <a:gs pos="100000">
                  <a:srgbClr val="9B9B9B">
                    <a:alpha val="12000"/>
                  </a:srgbClr>
                </a:gs>
              </a:gsLst>
              <a:lin ang="0"/>
            </a:gradFill>
          </p:spPr>
        </p:sp>
        <p:sp>
          <p:nvSpPr>
            <p:cNvPr name="TextBox 24" id="24"/>
            <p:cNvSpPr txBox="true"/>
            <p:nvPr/>
          </p:nvSpPr>
          <p:spPr>
            <a:xfrm>
              <a:off x="0" y="120650"/>
              <a:ext cx="698500" cy="552450"/>
            </a:xfrm>
            <a:prstGeom prst="rect">
              <a:avLst/>
            </a:prstGeom>
          </p:spPr>
          <p:txBody>
            <a:bodyPr anchor="ctr" rtlCol="false" tIns="50800" lIns="50800" bIns="50800" rIns="50800"/>
            <a:lstStyle/>
            <a:p>
              <a:pPr algn="ctr">
                <a:lnSpc>
                  <a:spcPts val="2783"/>
                </a:lnSpc>
              </a:pPr>
            </a:p>
          </p:txBody>
        </p:sp>
      </p:grpSp>
      <p:sp>
        <p:nvSpPr>
          <p:cNvPr name="TextBox 25" id="25"/>
          <p:cNvSpPr txBox="true"/>
          <p:nvPr/>
        </p:nvSpPr>
        <p:spPr>
          <a:xfrm rot="0">
            <a:off x="8727492" y="5461877"/>
            <a:ext cx="701843" cy="572892"/>
          </a:xfrm>
          <a:prstGeom prst="rect">
            <a:avLst/>
          </a:prstGeom>
        </p:spPr>
        <p:txBody>
          <a:bodyPr anchor="t" rtlCol="false" tIns="0" lIns="0" bIns="0" rIns="0">
            <a:spAutoFit/>
          </a:bodyPr>
          <a:lstStyle/>
          <a:p>
            <a:pPr algn="l">
              <a:lnSpc>
                <a:spcPts val="4503"/>
              </a:lnSpc>
              <a:spcBef>
                <a:spcPct val="0"/>
              </a:spcBef>
            </a:pPr>
            <a:r>
              <a:rPr lang="en-US" b="true" sz="3882">
                <a:solidFill>
                  <a:srgbClr val="FFFFFF"/>
                </a:solidFill>
                <a:latin typeface="Raleway Ultra-Bold"/>
                <a:ea typeface="Raleway Ultra-Bold"/>
                <a:cs typeface="Raleway Ultra-Bold"/>
                <a:sym typeface="Raleway Ultra-Bold"/>
              </a:rPr>
              <a:t>02</a:t>
            </a:r>
          </a:p>
        </p:txBody>
      </p:sp>
      <p:sp>
        <p:nvSpPr>
          <p:cNvPr name="TextBox 26" id="26"/>
          <p:cNvSpPr txBox="true"/>
          <p:nvPr/>
        </p:nvSpPr>
        <p:spPr>
          <a:xfrm rot="0">
            <a:off x="7655893" y="7134735"/>
            <a:ext cx="2844959" cy="1876232"/>
          </a:xfrm>
          <a:prstGeom prst="rect">
            <a:avLst/>
          </a:prstGeom>
        </p:spPr>
        <p:txBody>
          <a:bodyPr anchor="t" rtlCol="false" tIns="0" lIns="0" bIns="0" rIns="0">
            <a:spAutoFit/>
          </a:bodyPr>
          <a:lstStyle/>
          <a:p>
            <a:pPr algn="ctr">
              <a:lnSpc>
                <a:spcPts val="2130"/>
              </a:lnSpc>
              <a:spcBef>
                <a:spcPct val="0"/>
              </a:spcBef>
            </a:pPr>
            <a:r>
              <a:rPr lang="en-US" b="true" sz="1837">
                <a:solidFill>
                  <a:srgbClr val="FFFFFF"/>
                </a:solidFill>
                <a:latin typeface="Raleway Medium"/>
                <a:ea typeface="Raleway Medium"/>
                <a:cs typeface="Raleway Medium"/>
                <a:sym typeface="Raleway Medium"/>
              </a:rPr>
              <a:t>Nel caso tu sia una start-up o una azienda con grande voglia di crescita, ti aiuteremo a redigere un piano finanziario per entrare nel mercato azionario odierno.</a:t>
            </a:r>
          </a:p>
        </p:txBody>
      </p:sp>
      <p:sp>
        <p:nvSpPr>
          <p:cNvPr name="TextBox 27" id="27"/>
          <p:cNvSpPr txBox="true"/>
          <p:nvPr/>
        </p:nvSpPr>
        <p:spPr>
          <a:xfrm rot="0">
            <a:off x="7557306" y="6589651"/>
            <a:ext cx="3085660" cy="345059"/>
          </a:xfrm>
          <a:prstGeom prst="rect">
            <a:avLst/>
          </a:prstGeom>
        </p:spPr>
        <p:txBody>
          <a:bodyPr anchor="t" rtlCol="false" tIns="0" lIns="0" bIns="0" rIns="0">
            <a:spAutoFit/>
          </a:bodyPr>
          <a:lstStyle/>
          <a:p>
            <a:pPr algn="ctr">
              <a:lnSpc>
                <a:spcPts val="2668"/>
              </a:lnSpc>
              <a:spcBef>
                <a:spcPct val="0"/>
              </a:spcBef>
            </a:pPr>
            <a:r>
              <a:rPr lang="en-US" b="true" sz="2300">
                <a:solidFill>
                  <a:srgbClr val="FFFFFF"/>
                </a:solidFill>
                <a:latin typeface="Raleway Ultra-Bold"/>
                <a:ea typeface="Raleway Ultra-Bold"/>
                <a:cs typeface="Raleway Ultra-Bold"/>
                <a:sym typeface="Raleway Ultra-Bold"/>
              </a:rPr>
              <a:t>Build-up Finanziario</a:t>
            </a:r>
          </a:p>
        </p:txBody>
      </p:sp>
      <p:grpSp>
        <p:nvGrpSpPr>
          <p:cNvPr name="Group 28" id="28"/>
          <p:cNvGrpSpPr/>
          <p:nvPr/>
        </p:nvGrpSpPr>
        <p:grpSpPr>
          <a:xfrm rot="0">
            <a:off x="13284207" y="2971846"/>
            <a:ext cx="3843838" cy="4472829"/>
            <a:chOff x="0" y="0"/>
            <a:chExt cx="698500" cy="812800"/>
          </a:xfrm>
        </p:grpSpPr>
        <p:sp>
          <p:nvSpPr>
            <p:cNvPr name="Freeform 29" id="2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30" id="30"/>
            <p:cNvSpPr txBox="true"/>
            <p:nvPr/>
          </p:nvSpPr>
          <p:spPr>
            <a:xfrm>
              <a:off x="0" y="120650"/>
              <a:ext cx="698500" cy="552450"/>
            </a:xfrm>
            <a:prstGeom prst="rect">
              <a:avLst/>
            </a:prstGeom>
          </p:spPr>
          <p:txBody>
            <a:bodyPr anchor="ctr" rtlCol="false" tIns="50800" lIns="50800" bIns="50800" rIns="50800"/>
            <a:lstStyle/>
            <a:p>
              <a:pPr algn="ctr">
                <a:lnSpc>
                  <a:spcPts val="2783"/>
                </a:lnSpc>
              </a:pPr>
            </a:p>
          </p:txBody>
        </p:sp>
      </p:grpSp>
      <p:grpSp>
        <p:nvGrpSpPr>
          <p:cNvPr name="Group 31" id="31"/>
          <p:cNvGrpSpPr/>
          <p:nvPr/>
        </p:nvGrpSpPr>
        <p:grpSpPr>
          <a:xfrm rot="0">
            <a:off x="14633427" y="2758502"/>
            <a:ext cx="1050230" cy="1222086"/>
            <a:chOff x="0" y="0"/>
            <a:chExt cx="698500" cy="812800"/>
          </a:xfrm>
        </p:grpSpPr>
        <p:sp>
          <p:nvSpPr>
            <p:cNvPr name="Freeform 32" id="32"/>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gradFill rotWithShape="true">
              <a:gsLst>
                <a:gs pos="0">
                  <a:srgbClr val="FFFFFF">
                    <a:alpha val="100000"/>
                  </a:srgbClr>
                </a:gs>
                <a:gs pos="100000">
                  <a:srgbClr val="9B9B9B">
                    <a:alpha val="12000"/>
                  </a:srgbClr>
                </a:gs>
              </a:gsLst>
              <a:lin ang="0"/>
            </a:gradFill>
          </p:spPr>
        </p:sp>
        <p:sp>
          <p:nvSpPr>
            <p:cNvPr name="TextBox 33" id="33"/>
            <p:cNvSpPr txBox="true"/>
            <p:nvPr/>
          </p:nvSpPr>
          <p:spPr>
            <a:xfrm>
              <a:off x="0" y="120650"/>
              <a:ext cx="698500" cy="552450"/>
            </a:xfrm>
            <a:prstGeom prst="rect">
              <a:avLst/>
            </a:prstGeom>
          </p:spPr>
          <p:txBody>
            <a:bodyPr anchor="ctr" rtlCol="false" tIns="50800" lIns="50800" bIns="50800" rIns="50800"/>
            <a:lstStyle/>
            <a:p>
              <a:pPr algn="ctr">
                <a:lnSpc>
                  <a:spcPts val="2783"/>
                </a:lnSpc>
              </a:pPr>
            </a:p>
          </p:txBody>
        </p:sp>
      </p:grpSp>
      <p:sp>
        <p:nvSpPr>
          <p:cNvPr name="TextBox 34" id="34"/>
          <p:cNvSpPr txBox="true"/>
          <p:nvPr/>
        </p:nvSpPr>
        <p:spPr>
          <a:xfrm rot="0">
            <a:off x="14855246" y="3049761"/>
            <a:ext cx="701843" cy="572892"/>
          </a:xfrm>
          <a:prstGeom prst="rect">
            <a:avLst/>
          </a:prstGeom>
        </p:spPr>
        <p:txBody>
          <a:bodyPr anchor="t" rtlCol="false" tIns="0" lIns="0" bIns="0" rIns="0">
            <a:spAutoFit/>
          </a:bodyPr>
          <a:lstStyle/>
          <a:p>
            <a:pPr algn="l">
              <a:lnSpc>
                <a:spcPts val="4503"/>
              </a:lnSpc>
              <a:spcBef>
                <a:spcPct val="0"/>
              </a:spcBef>
            </a:pPr>
            <a:r>
              <a:rPr lang="en-US" b="true" sz="3882">
                <a:solidFill>
                  <a:srgbClr val="FFFFFF"/>
                </a:solidFill>
                <a:latin typeface="Raleway Ultra-Bold"/>
                <a:ea typeface="Raleway Ultra-Bold"/>
                <a:cs typeface="Raleway Ultra-Bold"/>
                <a:sym typeface="Raleway Ultra-Bold"/>
              </a:rPr>
              <a:t>03</a:t>
            </a:r>
          </a:p>
        </p:txBody>
      </p:sp>
      <p:sp>
        <p:nvSpPr>
          <p:cNvPr name="TextBox 35" id="35"/>
          <p:cNvSpPr txBox="true"/>
          <p:nvPr/>
        </p:nvSpPr>
        <p:spPr>
          <a:xfrm rot="0">
            <a:off x="13663296" y="4156260"/>
            <a:ext cx="3085660" cy="678434"/>
          </a:xfrm>
          <a:prstGeom prst="rect">
            <a:avLst/>
          </a:prstGeom>
        </p:spPr>
        <p:txBody>
          <a:bodyPr anchor="t" rtlCol="false" tIns="0" lIns="0" bIns="0" rIns="0">
            <a:spAutoFit/>
          </a:bodyPr>
          <a:lstStyle/>
          <a:p>
            <a:pPr algn="ctr">
              <a:lnSpc>
                <a:spcPts val="2668"/>
              </a:lnSpc>
              <a:spcBef>
                <a:spcPct val="0"/>
              </a:spcBef>
            </a:pPr>
            <a:r>
              <a:rPr lang="en-US" b="true" sz="2300">
                <a:solidFill>
                  <a:srgbClr val="FFFFFF"/>
                </a:solidFill>
                <a:latin typeface="Raleway Ultra-Bold"/>
                <a:ea typeface="Raleway Ultra-Bold"/>
                <a:cs typeface="Raleway Ultra-Bold"/>
                <a:sym typeface="Raleway Ultra-Bold"/>
              </a:rPr>
              <a:t>Marketing Management</a:t>
            </a:r>
          </a:p>
        </p:txBody>
      </p:sp>
      <p:sp>
        <p:nvSpPr>
          <p:cNvPr name="TextBox 36" id="36"/>
          <p:cNvSpPr txBox="true"/>
          <p:nvPr/>
        </p:nvSpPr>
        <p:spPr>
          <a:xfrm rot="0">
            <a:off x="13785121" y="5006144"/>
            <a:ext cx="2844959" cy="1609532"/>
          </a:xfrm>
          <a:prstGeom prst="rect">
            <a:avLst/>
          </a:prstGeom>
        </p:spPr>
        <p:txBody>
          <a:bodyPr anchor="t" rtlCol="false" tIns="0" lIns="0" bIns="0" rIns="0">
            <a:spAutoFit/>
          </a:bodyPr>
          <a:lstStyle/>
          <a:p>
            <a:pPr algn="ctr">
              <a:lnSpc>
                <a:spcPts val="2130"/>
              </a:lnSpc>
              <a:spcBef>
                <a:spcPct val="0"/>
              </a:spcBef>
            </a:pPr>
            <a:r>
              <a:rPr lang="en-US" b="true" sz="1837">
                <a:solidFill>
                  <a:srgbClr val="FFFFFF"/>
                </a:solidFill>
                <a:latin typeface="Raleway Medium"/>
                <a:ea typeface="Raleway Medium"/>
                <a:cs typeface="Raleway Medium"/>
                <a:sym typeface="Raleway Medium"/>
              </a:rPr>
              <a:t>Siamo pronti con un pool di esperti in ambito Marketing a far scalare la tua azienda in ambito nazionale ed internazionale.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6030363" y="896714"/>
            <a:ext cx="2680687" cy="897724"/>
            <a:chOff x="0" y="0"/>
            <a:chExt cx="706025" cy="236438"/>
          </a:xfrm>
        </p:grpSpPr>
        <p:sp>
          <p:nvSpPr>
            <p:cNvPr name="Freeform 3" id="3"/>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solidFill>
              <a:srgbClr val="000000"/>
            </a:solidFill>
          </p:spPr>
        </p:sp>
        <p:sp>
          <p:nvSpPr>
            <p:cNvPr name="TextBox 4" id="4"/>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Freeform 5" id="5"/>
          <p:cNvSpPr/>
          <p:nvPr/>
        </p:nvSpPr>
        <p:spPr>
          <a:xfrm flipH="false" flipV="false" rot="0">
            <a:off x="12459172" y="4259598"/>
            <a:ext cx="549969" cy="549969"/>
          </a:xfrm>
          <a:custGeom>
            <a:avLst/>
            <a:gdLst/>
            <a:ahLst/>
            <a:cxnLst/>
            <a:rect r="r" b="b" t="t" l="l"/>
            <a:pathLst>
              <a:path h="549969" w="549969">
                <a:moveTo>
                  <a:pt x="0" y="0"/>
                </a:moveTo>
                <a:lnTo>
                  <a:pt x="549969" y="0"/>
                </a:lnTo>
                <a:lnTo>
                  <a:pt x="549969" y="549969"/>
                </a:lnTo>
                <a:lnTo>
                  <a:pt x="0" y="549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459172" y="6941988"/>
            <a:ext cx="549969" cy="549969"/>
          </a:xfrm>
          <a:custGeom>
            <a:avLst/>
            <a:gdLst/>
            <a:ahLst/>
            <a:cxnLst/>
            <a:rect r="r" b="b" t="t" l="l"/>
            <a:pathLst>
              <a:path h="549969" w="549969">
                <a:moveTo>
                  <a:pt x="0" y="0"/>
                </a:moveTo>
                <a:lnTo>
                  <a:pt x="549969" y="0"/>
                </a:lnTo>
                <a:lnTo>
                  <a:pt x="549969" y="549969"/>
                </a:lnTo>
                <a:lnTo>
                  <a:pt x="0" y="5499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459172" y="5541439"/>
            <a:ext cx="549969" cy="549969"/>
          </a:xfrm>
          <a:custGeom>
            <a:avLst/>
            <a:gdLst/>
            <a:ahLst/>
            <a:cxnLst/>
            <a:rect r="r" b="b" t="t" l="l"/>
            <a:pathLst>
              <a:path h="549969" w="549969">
                <a:moveTo>
                  <a:pt x="0" y="0"/>
                </a:moveTo>
                <a:lnTo>
                  <a:pt x="549969" y="0"/>
                </a:lnTo>
                <a:lnTo>
                  <a:pt x="549969" y="549969"/>
                </a:lnTo>
                <a:lnTo>
                  <a:pt x="0" y="5499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311730" y="1095375"/>
            <a:ext cx="6995030" cy="2446249"/>
          </a:xfrm>
          <a:prstGeom prst="rect">
            <a:avLst/>
          </a:prstGeom>
        </p:spPr>
        <p:txBody>
          <a:bodyPr anchor="t" rtlCol="false" tIns="0" lIns="0" bIns="0" rIns="0">
            <a:spAutoFit/>
          </a:bodyPr>
          <a:lstStyle/>
          <a:p>
            <a:pPr algn="ctr">
              <a:lnSpc>
                <a:spcPts val="19192"/>
              </a:lnSpc>
              <a:spcBef>
                <a:spcPct val="0"/>
              </a:spcBef>
            </a:pPr>
            <a:r>
              <a:rPr lang="en-US" b="true" sz="16545">
                <a:solidFill>
                  <a:srgbClr val="000000"/>
                </a:solidFill>
                <a:latin typeface="Antonio Ultra-Bold"/>
                <a:ea typeface="Antonio Ultra-Bold"/>
                <a:cs typeface="Antonio Ultra-Bold"/>
                <a:sym typeface="Antonio Ultra-Bold"/>
              </a:rPr>
              <a:t>GRAZIE</a:t>
            </a:r>
          </a:p>
        </p:txBody>
      </p:sp>
      <p:sp>
        <p:nvSpPr>
          <p:cNvPr name="TextBox 9" id="9"/>
          <p:cNvSpPr txBox="true"/>
          <p:nvPr/>
        </p:nvSpPr>
        <p:spPr>
          <a:xfrm rot="0">
            <a:off x="16630080" y="1189894"/>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28/29</a:t>
            </a:r>
          </a:p>
        </p:txBody>
      </p:sp>
      <p:sp>
        <p:nvSpPr>
          <p:cNvPr name="TextBox 10" id="10"/>
          <p:cNvSpPr txBox="true"/>
          <p:nvPr/>
        </p:nvSpPr>
        <p:spPr>
          <a:xfrm rot="0">
            <a:off x="13246834" y="5653419"/>
            <a:ext cx="4769600" cy="335534"/>
          </a:xfrm>
          <a:prstGeom prst="rect">
            <a:avLst/>
          </a:prstGeom>
        </p:spPr>
        <p:txBody>
          <a:bodyPr anchor="t" rtlCol="false" tIns="0" lIns="0" bIns="0" rIns="0">
            <a:spAutoFit/>
          </a:bodyPr>
          <a:lstStyle/>
          <a:p>
            <a:pPr algn="l">
              <a:lnSpc>
                <a:spcPts val="2668"/>
              </a:lnSpc>
              <a:spcBef>
                <a:spcPct val="0"/>
              </a:spcBef>
            </a:pPr>
            <a:r>
              <a:rPr lang="en-US" b="true" sz="2300">
                <a:solidFill>
                  <a:srgbClr val="000000"/>
                </a:solidFill>
                <a:latin typeface="Montserrat Medium"/>
                <a:ea typeface="Montserrat Medium"/>
                <a:cs typeface="Montserrat Medium"/>
                <a:sym typeface="Montserrat Medium"/>
              </a:rPr>
              <a:t>info@fwphoenix.com</a:t>
            </a:r>
          </a:p>
        </p:txBody>
      </p:sp>
      <p:sp>
        <p:nvSpPr>
          <p:cNvPr name="TextBox 11" id="11"/>
          <p:cNvSpPr txBox="true"/>
          <p:nvPr/>
        </p:nvSpPr>
        <p:spPr>
          <a:xfrm rot="0">
            <a:off x="13246834" y="4333224"/>
            <a:ext cx="2922151" cy="383667"/>
          </a:xfrm>
          <a:prstGeom prst="rect">
            <a:avLst/>
          </a:prstGeom>
        </p:spPr>
        <p:txBody>
          <a:bodyPr anchor="t" rtlCol="false" tIns="0" lIns="0" bIns="0" rIns="0">
            <a:spAutoFit/>
          </a:bodyPr>
          <a:lstStyle/>
          <a:p>
            <a:pPr algn="ctr">
              <a:lnSpc>
                <a:spcPts val="2783"/>
              </a:lnSpc>
              <a:spcBef>
                <a:spcPct val="0"/>
              </a:spcBef>
            </a:pPr>
            <a:r>
              <a:rPr lang="en-US" b="true" sz="2400">
                <a:solidFill>
                  <a:srgbClr val="000000"/>
                </a:solidFill>
                <a:latin typeface="Telegraf 1 Medium"/>
                <a:ea typeface="Telegraf 1 Medium"/>
                <a:cs typeface="Telegraf 1 Medium"/>
                <a:sym typeface="Telegraf 1 Medium"/>
              </a:rPr>
              <a:t>+</a:t>
            </a:r>
            <a:r>
              <a:rPr lang="en-US" b="true" sz="2400">
                <a:solidFill>
                  <a:srgbClr val="000000"/>
                </a:solidFill>
                <a:latin typeface="Telegraf 1 Medium"/>
                <a:ea typeface="Telegraf 1 Medium"/>
                <a:cs typeface="Telegraf 1 Medium"/>
                <a:sym typeface="Telegraf 1 Medium"/>
              </a:rPr>
              <a:t>507 36777899907</a:t>
            </a:r>
          </a:p>
        </p:txBody>
      </p:sp>
      <p:sp>
        <p:nvSpPr>
          <p:cNvPr name="TextBox 12" id="12"/>
          <p:cNvSpPr txBox="true"/>
          <p:nvPr/>
        </p:nvSpPr>
        <p:spPr>
          <a:xfrm rot="0">
            <a:off x="13246834" y="7025012"/>
            <a:ext cx="4195365" cy="355346"/>
          </a:xfrm>
          <a:prstGeom prst="rect">
            <a:avLst/>
          </a:prstGeom>
        </p:spPr>
        <p:txBody>
          <a:bodyPr anchor="t" rtlCol="false" tIns="0" lIns="0" bIns="0" rIns="0">
            <a:spAutoFit/>
          </a:bodyPr>
          <a:lstStyle/>
          <a:p>
            <a:pPr algn="l">
              <a:lnSpc>
                <a:spcPts val="2992"/>
              </a:lnSpc>
            </a:pPr>
            <a:r>
              <a:rPr lang="en-US" sz="2200" spc="85" b="true">
                <a:solidFill>
                  <a:srgbClr val="000000"/>
                </a:solidFill>
                <a:latin typeface="Montserrat Medium"/>
                <a:ea typeface="Montserrat Medium"/>
                <a:cs typeface="Montserrat Medium"/>
                <a:sym typeface="Montserrat Medium"/>
              </a:rPr>
              <a:t>www.firewall_phoenix.com</a:t>
            </a:r>
          </a:p>
        </p:txBody>
      </p:sp>
      <p:sp>
        <p:nvSpPr>
          <p:cNvPr name="TextBox 13" id="13"/>
          <p:cNvSpPr txBox="true"/>
          <p:nvPr/>
        </p:nvSpPr>
        <p:spPr>
          <a:xfrm rot="0">
            <a:off x="585514" y="3659983"/>
            <a:ext cx="10833941" cy="3005134"/>
          </a:xfrm>
          <a:prstGeom prst="rect">
            <a:avLst/>
          </a:prstGeom>
        </p:spPr>
        <p:txBody>
          <a:bodyPr anchor="t" rtlCol="false" tIns="0" lIns="0" bIns="0" rIns="0">
            <a:spAutoFit/>
          </a:bodyPr>
          <a:lstStyle/>
          <a:p>
            <a:pPr algn="just">
              <a:lnSpc>
                <a:spcPts val="11818"/>
              </a:lnSpc>
              <a:spcBef>
                <a:spcPct val="0"/>
              </a:spcBef>
            </a:pPr>
            <a:r>
              <a:rPr lang="en-US" sz="10188">
                <a:solidFill>
                  <a:srgbClr val="000000"/>
                </a:solidFill>
                <a:latin typeface="Antonio Light"/>
                <a:ea typeface="Antonio Light"/>
                <a:cs typeface="Antonio Light"/>
                <a:sym typeface="Antonio Light"/>
              </a:rPr>
              <a:t>DELLA VOSTRA CORTESE ATTENZIONE</a:t>
            </a:r>
          </a:p>
        </p:txBody>
      </p:sp>
      <p:sp>
        <p:nvSpPr>
          <p:cNvPr name="TextBox 14" id="14"/>
          <p:cNvSpPr txBox="true"/>
          <p:nvPr/>
        </p:nvSpPr>
        <p:spPr>
          <a:xfrm rot="0">
            <a:off x="585514" y="7072440"/>
            <a:ext cx="10833941" cy="858085"/>
          </a:xfrm>
          <a:prstGeom prst="rect">
            <a:avLst/>
          </a:prstGeom>
        </p:spPr>
        <p:txBody>
          <a:bodyPr anchor="t" rtlCol="false" tIns="0" lIns="0" bIns="0" rIns="0">
            <a:spAutoFit/>
          </a:bodyPr>
          <a:lstStyle/>
          <a:p>
            <a:pPr algn="just">
              <a:lnSpc>
                <a:spcPts val="6715"/>
              </a:lnSpc>
              <a:spcBef>
                <a:spcPct val="0"/>
              </a:spcBef>
            </a:pPr>
            <a:r>
              <a:rPr lang="en-US" sz="5789">
                <a:solidFill>
                  <a:srgbClr val="000000"/>
                </a:solidFill>
                <a:latin typeface="Antonio Light"/>
                <a:ea typeface="Antonio Light"/>
                <a:cs typeface="Antonio Light"/>
                <a:sym typeface="Antonio Light"/>
              </a:rPr>
              <a:t>DA PARTE DI TUTTO IL TEAM FIREWALL PHOENIX! </a:t>
            </a:r>
          </a:p>
        </p:txBody>
      </p:sp>
      <p:sp>
        <p:nvSpPr>
          <p:cNvPr name="TextBox 15" id="15"/>
          <p:cNvSpPr txBox="true"/>
          <p:nvPr/>
        </p:nvSpPr>
        <p:spPr>
          <a:xfrm rot="0">
            <a:off x="451915" y="9284716"/>
            <a:ext cx="17702486" cy="1002284"/>
          </a:xfrm>
          <a:prstGeom prst="rect">
            <a:avLst/>
          </a:prstGeom>
        </p:spPr>
        <p:txBody>
          <a:bodyPr anchor="t" rtlCol="false" tIns="0" lIns="0" bIns="0" rIns="0">
            <a:spAutoFit/>
          </a:bodyPr>
          <a:lstStyle/>
          <a:p>
            <a:pPr algn="l">
              <a:lnSpc>
                <a:spcPts val="2668"/>
              </a:lnSpc>
            </a:pPr>
            <a:r>
              <a:rPr lang="en-US" sz="2300" b="true">
                <a:solidFill>
                  <a:srgbClr val="000000"/>
                </a:solidFill>
                <a:latin typeface="Montserrat Medium"/>
                <a:ea typeface="Montserrat Medium"/>
                <a:cs typeface="Montserrat Medium"/>
                <a:sym typeface="Montserrat Medium"/>
              </a:rPr>
              <a:t>Credits to: </a:t>
            </a:r>
            <a:r>
              <a:rPr lang="en-US" sz="2300" b="true">
                <a:solidFill>
                  <a:srgbClr val="000000"/>
                </a:solidFill>
                <a:latin typeface="Montserrat Bold"/>
                <a:ea typeface="Montserrat Bold"/>
                <a:cs typeface="Montserrat Bold"/>
                <a:sym typeface="Montserrat Bold"/>
              </a:rPr>
              <a:t>Andrea Cardinali, Noel Alessio Petralia, Francesco Orru', Michele Orasi, Alex Dorz, Matteo Maglione, Francesco Greco, Valentina Rubina Tempesta ed Alessandro Martucci</a:t>
            </a:r>
            <a:r>
              <a:rPr lang="en-US" sz="2300" b="true">
                <a:solidFill>
                  <a:srgbClr val="000000"/>
                </a:solidFill>
                <a:latin typeface="Montserrat Medium"/>
                <a:ea typeface="Montserrat Medium"/>
                <a:cs typeface="Montserrat Medium"/>
                <a:sym typeface="Montserrat Medium"/>
              </a:rPr>
              <a:t>.</a:t>
            </a:r>
          </a:p>
          <a:p>
            <a:pPr algn="l">
              <a:lnSpc>
                <a:spcPts val="2668"/>
              </a:lnSpc>
              <a:spcBef>
                <a:spcPct val="0"/>
              </a:spcBef>
            </a:pPr>
          </a:p>
        </p:txBody>
      </p:sp>
      <p:sp>
        <p:nvSpPr>
          <p:cNvPr name="Freeform 16" id="16"/>
          <p:cNvSpPr/>
          <p:nvPr/>
        </p:nvSpPr>
        <p:spPr>
          <a:xfrm flipH="false" flipV="false" rot="0">
            <a:off x="4741704" y="-244468"/>
            <a:ext cx="9122907" cy="10775936"/>
          </a:xfrm>
          <a:custGeom>
            <a:avLst/>
            <a:gdLst/>
            <a:ahLst/>
            <a:cxnLst/>
            <a:rect r="r" b="b" t="t" l="l"/>
            <a:pathLst>
              <a:path h="10775936" w="9122907">
                <a:moveTo>
                  <a:pt x="0" y="0"/>
                </a:moveTo>
                <a:lnTo>
                  <a:pt x="9122908" y="0"/>
                </a:lnTo>
                <a:lnTo>
                  <a:pt x="9122908" y="10775936"/>
                </a:lnTo>
                <a:lnTo>
                  <a:pt x="0" y="10775936"/>
                </a:lnTo>
                <a:lnTo>
                  <a:pt x="0" y="0"/>
                </a:lnTo>
                <a:close/>
              </a:path>
            </a:pathLst>
          </a:custGeom>
          <a:blipFill>
            <a:blip r:embed="rId8">
              <a:alphaModFix amt="9999"/>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828800" y="1028700"/>
            <a:ext cx="14630400"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86907"/>
            <a:ext cx="8755503" cy="10341959"/>
          </a:xfrm>
          <a:custGeom>
            <a:avLst/>
            <a:gdLst/>
            <a:ahLst/>
            <a:cxnLst/>
            <a:rect r="r" b="b" t="t" l="l"/>
            <a:pathLst>
              <a:path h="10341959" w="8755503">
                <a:moveTo>
                  <a:pt x="0" y="0"/>
                </a:moveTo>
                <a:lnTo>
                  <a:pt x="8755503" y="0"/>
                </a:lnTo>
                <a:lnTo>
                  <a:pt x="8755503" y="10341960"/>
                </a:lnTo>
                <a:lnTo>
                  <a:pt x="0" y="1034196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918956" y="583894"/>
            <a:ext cx="2680687" cy="897724"/>
            <a:chOff x="0" y="0"/>
            <a:chExt cx="706025" cy="236438"/>
          </a:xfrm>
        </p:grpSpPr>
        <p:sp>
          <p:nvSpPr>
            <p:cNvPr name="Freeform 4" id="4"/>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solidFill>
              <a:srgbClr val="000000"/>
            </a:solidFill>
          </p:spPr>
        </p:sp>
        <p:sp>
          <p:nvSpPr>
            <p:cNvPr name="TextBox 5" id="5"/>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TextBox 6" id="6"/>
          <p:cNvSpPr txBox="true"/>
          <p:nvPr/>
        </p:nvSpPr>
        <p:spPr>
          <a:xfrm rot="0">
            <a:off x="16685297" y="905746"/>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03/29</a:t>
            </a:r>
          </a:p>
        </p:txBody>
      </p:sp>
      <p:sp>
        <p:nvSpPr>
          <p:cNvPr name="TextBox 7" id="7"/>
          <p:cNvSpPr txBox="true"/>
          <p:nvPr/>
        </p:nvSpPr>
        <p:spPr>
          <a:xfrm rot="0">
            <a:off x="4051738" y="556633"/>
            <a:ext cx="9106197" cy="718156"/>
          </a:xfrm>
          <a:prstGeom prst="rect">
            <a:avLst/>
          </a:prstGeom>
        </p:spPr>
        <p:txBody>
          <a:bodyPr anchor="t" rtlCol="false" tIns="0" lIns="0" bIns="0" rIns="0">
            <a:spAutoFit/>
          </a:bodyPr>
          <a:lstStyle/>
          <a:p>
            <a:pPr algn="ctr">
              <a:lnSpc>
                <a:spcPts val="5213"/>
              </a:lnSpc>
              <a:spcBef>
                <a:spcPct val="0"/>
              </a:spcBef>
            </a:pPr>
            <a:r>
              <a:rPr lang="en-US" b="true" sz="4494">
                <a:solidFill>
                  <a:srgbClr val="000000"/>
                </a:solidFill>
                <a:latin typeface="Telegraf 1 Medium"/>
                <a:ea typeface="Telegraf 1 Medium"/>
                <a:cs typeface="Telegraf 1 Medium"/>
                <a:sym typeface="Telegraf 1 Medium"/>
              </a:rPr>
              <a:t>SUBNETTING</a:t>
            </a:r>
          </a:p>
        </p:txBody>
      </p:sp>
      <p:sp>
        <p:nvSpPr>
          <p:cNvPr name="TextBox 8" id="8"/>
          <p:cNvSpPr txBox="true"/>
          <p:nvPr/>
        </p:nvSpPr>
        <p:spPr>
          <a:xfrm rot="0">
            <a:off x="2015961" y="3177737"/>
            <a:ext cx="14157474" cy="5770410"/>
          </a:xfrm>
          <a:prstGeom prst="rect">
            <a:avLst/>
          </a:prstGeom>
        </p:spPr>
        <p:txBody>
          <a:bodyPr anchor="t" rtlCol="false" tIns="0" lIns="0" bIns="0" rIns="0">
            <a:spAutoFit/>
          </a:bodyPr>
          <a:lstStyle/>
          <a:p>
            <a:pPr algn="l">
              <a:lnSpc>
                <a:spcPts val="3528"/>
              </a:lnSpc>
            </a:pPr>
            <a:r>
              <a:rPr lang="en-US" sz="3041" b="true">
                <a:solidFill>
                  <a:srgbClr val="E9E9E9"/>
                </a:solidFill>
                <a:latin typeface="Telegraf 1 Medium"/>
                <a:ea typeface="Telegraf 1 Medium"/>
                <a:cs typeface="Telegraf 1 Medium"/>
                <a:sym typeface="Telegraf 1 Medium"/>
              </a:rPr>
              <a:t> Gli obiettivi primari di questo progetto sono: </a:t>
            </a:r>
          </a:p>
          <a:p>
            <a:pPr algn="l">
              <a:lnSpc>
                <a:spcPts val="3528"/>
              </a:lnSpc>
            </a:pPr>
            <a:r>
              <a:rPr lang="en-US" sz="3041" b="true">
                <a:solidFill>
                  <a:srgbClr val="E9E9E9"/>
                </a:solidFill>
                <a:latin typeface="Telegraf 1 Medium"/>
                <a:ea typeface="Telegraf 1 Medium"/>
                <a:cs typeface="Telegraf 1 Medium"/>
                <a:sym typeface="Telegraf 1 Medium"/>
              </a:rPr>
              <a:t>● Separazione e Isolamento della Rete: Ogni reparto aziendale (IT, Ricerca, Sviluppo, Servizio Clienti, Marketing e CEO/Amministrazione) è separato tramite VLAN, per garantire una gestione ottimale del traffico e ridurre la possibilità di attacchi interni. I componenti critici (come server, NAS e sistemi di monitoraggio) sono isolati da altre VLAN.</a:t>
            </a:r>
          </a:p>
          <a:p>
            <a:pPr algn="l">
              <a:lnSpc>
                <a:spcPts val="3528"/>
              </a:lnSpc>
            </a:pPr>
            <a:r>
              <a:rPr lang="en-US" sz="3041" b="true">
                <a:solidFill>
                  <a:srgbClr val="E9E9E9"/>
                </a:solidFill>
                <a:latin typeface="Telegraf 1 Medium"/>
                <a:ea typeface="Telegraf 1 Medium"/>
                <a:cs typeface="Telegraf 1 Medium"/>
                <a:sym typeface="Telegraf 1 Medium"/>
              </a:rPr>
              <a:t> ● Sicurezza Avanzata: Implementazione di DMZ per i server web esposti a Internet, riducendo il rischio di attacchi provenienti dall'esterno. Inoltre, l'adozione di IDS/IPS e SIEM offre una protezione proattiva e reattiva contro minacce sia interne che esterne. </a:t>
            </a:r>
          </a:p>
          <a:p>
            <a:pPr algn="l">
              <a:lnSpc>
                <a:spcPts val="3528"/>
              </a:lnSpc>
              <a:spcBef>
                <a:spcPct val="0"/>
              </a:spcBef>
            </a:pPr>
            <a:r>
              <a:rPr lang="en-US" b="true" sz="3041">
                <a:solidFill>
                  <a:srgbClr val="E9E9E9"/>
                </a:solidFill>
                <a:latin typeface="Telegraf 1 Medium"/>
                <a:ea typeface="Telegraf 1 Medium"/>
                <a:cs typeface="Telegraf 1 Medium"/>
                <a:sym typeface="Telegraf 1 Medium"/>
              </a:rPr>
              <a:t>● Compliance GDPR: Protezione dei dati sensibili e privacy, con una gestione sicura delle informazioni in linea con le normative GDPR, incluse politiche di accesso limitato e tracciabile. </a:t>
            </a:r>
          </a:p>
        </p:txBody>
      </p:sp>
      <p:sp>
        <p:nvSpPr>
          <p:cNvPr name="TextBox 9" id="9"/>
          <p:cNvSpPr txBox="true"/>
          <p:nvPr/>
        </p:nvSpPr>
        <p:spPr>
          <a:xfrm rot="0">
            <a:off x="2015961" y="2298687"/>
            <a:ext cx="4454962" cy="482473"/>
          </a:xfrm>
          <a:prstGeom prst="rect">
            <a:avLst/>
          </a:prstGeom>
        </p:spPr>
        <p:txBody>
          <a:bodyPr anchor="t" rtlCol="false" tIns="0" lIns="0" bIns="0" rIns="0">
            <a:spAutoFit/>
          </a:bodyPr>
          <a:lstStyle/>
          <a:p>
            <a:pPr algn="ctr">
              <a:lnSpc>
                <a:spcPts val="3595"/>
              </a:lnSpc>
              <a:spcBef>
                <a:spcPct val="0"/>
              </a:spcBef>
            </a:pPr>
            <a:r>
              <a:rPr lang="en-US" b="true" sz="3099">
                <a:solidFill>
                  <a:srgbClr val="000000"/>
                </a:solidFill>
                <a:latin typeface="Telegraf 1 Medium"/>
                <a:ea typeface="Telegraf 1 Medium"/>
                <a:cs typeface="Telegraf 1 Medium"/>
                <a:sym typeface="Telegraf 1 Medium"/>
              </a:rPr>
              <a:t>2. Obiettivi del Progetto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86907"/>
            <a:ext cx="8755503" cy="10341959"/>
          </a:xfrm>
          <a:custGeom>
            <a:avLst/>
            <a:gdLst/>
            <a:ahLst/>
            <a:cxnLst/>
            <a:rect r="r" b="b" t="t" l="l"/>
            <a:pathLst>
              <a:path h="10341959" w="8755503">
                <a:moveTo>
                  <a:pt x="0" y="0"/>
                </a:moveTo>
                <a:lnTo>
                  <a:pt x="8755503" y="0"/>
                </a:lnTo>
                <a:lnTo>
                  <a:pt x="8755503" y="10341960"/>
                </a:lnTo>
                <a:lnTo>
                  <a:pt x="0" y="1034196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918956" y="583894"/>
            <a:ext cx="2680687" cy="897724"/>
            <a:chOff x="0" y="0"/>
            <a:chExt cx="706025" cy="236438"/>
          </a:xfrm>
        </p:grpSpPr>
        <p:sp>
          <p:nvSpPr>
            <p:cNvPr name="Freeform 4" id="4"/>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solidFill>
              <a:srgbClr val="000000"/>
            </a:solidFill>
          </p:spPr>
        </p:sp>
        <p:sp>
          <p:nvSpPr>
            <p:cNvPr name="TextBox 5" id="5"/>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TextBox 6" id="6"/>
          <p:cNvSpPr txBox="true"/>
          <p:nvPr/>
        </p:nvSpPr>
        <p:spPr>
          <a:xfrm rot="0">
            <a:off x="16685297" y="905746"/>
            <a:ext cx="1162847"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04/29</a:t>
            </a:r>
          </a:p>
        </p:txBody>
      </p:sp>
      <p:sp>
        <p:nvSpPr>
          <p:cNvPr name="TextBox 7" id="7"/>
          <p:cNvSpPr txBox="true"/>
          <p:nvPr/>
        </p:nvSpPr>
        <p:spPr>
          <a:xfrm rot="0">
            <a:off x="4541600" y="556633"/>
            <a:ext cx="9106197" cy="718156"/>
          </a:xfrm>
          <a:prstGeom prst="rect">
            <a:avLst/>
          </a:prstGeom>
        </p:spPr>
        <p:txBody>
          <a:bodyPr anchor="t" rtlCol="false" tIns="0" lIns="0" bIns="0" rIns="0">
            <a:spAutoFit/>
          </a:bodyPr>
          <a:lstStyle/>
          <a:p>
            <a:pPr algn="ctr">
              <a:lnSpc>
                <a:spcPts val="5213"/>
              </a:lnSpc>
              <a:spcBef>
                <a:spcPct val="0"/>
              </a:spcBef>
            </a:pPr>
            <a:r>
              <a:rPr lang="en-US" b="true" sz="4494">
                <a:solidFill>
                  <a:srgbClr val="000000"/>
                </a:solidFill>
                <a:latin typeface="Telegraf 1 Medium"/>
                <a:ea typeface="Telegraf 1 Medium"/>
                <a:cs typeface="Telegraf 1 Medium"/>
                <a:sym typeface="Telegraf 1 Medium"/>
              </a:rPr>
              <a:t>SUBNETTING</a:t>
            </a:r>
          </a:p>
        </p:txBody>
      </p:sp>
      <p:sp>
        <p:nvSpPr>
          <p:cNvPr name="TextBox 8" id="8"/>
          <p:cNvSpPr txBox="true"/>
          <p:nvPr/>
        </p:nvSpPr>
        <p:spPr>
          <a:xfrm rot="0">
            <a:off x="1601067" y="2347146"/>
            <a:ext cx="15284146" cy="7151882"/>
          </a:xfrm>
          <a:prstGeom prst="rect">
            <a:avLst/>
          </a:prstGeom>
        </p:spPr>
        <p:txBody>
          <a:bodyPr anchor="t" rtlCol="false" tIns="0" lIns="0" bIns="0" rIns="0">
            <a:spAutoFit/>
          </a:bodyPr>
          <a:lstStyle/>
          <a:p>
            <a:pPr algn="l">
              <a:lnSpc>
                <a:spcPts val="3357"/>
              </a:lnSpc>
            </a:pPr>
            <a:r>
              <a:rPr lang="en-US" sz="2894" b="true">
                <a:solidFill>
                  <a:srgbClr val="FFFFFF"/>
                </a:solidFill>
                <a:latin typeface="Telegraf 1 Medium"/>
                <a:ea typeface="Telegraf 1 Medium"/>
                <a:cs typeface="Telegraf 1 Medium"/>
                <a:sym typeface="Telegraf 1 Medium"/>
              </a:rPr>
              <a:t> VLAN e Subnetting: </a:t>
            </a:r>
          </a:p>
          <a:p>
            <a:pPr algn="l">
              <a:lnSpc>
                <a:spcPts val="3357"/>
              </a:lnSpc>
            </a:pPr>
            <a:r>
              <a:rPr lang="en-US" sz="2894" b="true">
                <a:solidFill>
                  <a:srgbClr val="FFFFFF"/>
                </a:solidFill>
                <a:latin typeface="Telegraf 1 Medium"/>
                <a:ea typeface="Telegraf 1 Medium"/>
                <a:cs typeface="Telegraf 1 Medium"/>
                <a:sym typeface="Telegraf 1 Medium"/>
              </a:rPr>
              <a:t>La rete è suddivisa in diverse VLAN, ognuna dedicata a un piano o reparto aziendale specifico. L'uso di VLAN permette una separazione fisica e logica del traffico, migliorando la sicurezza e l’efficienza della rete.</a:t>
            </a:r>
          </a:p>
          <a:p>
            <a:pPr algn="l">
              <a:lnSpc>
                <a:spcPts val="3357"/>
              </a:lnSpc>
            </a:pPr>
          </a:p>
          <a:p>
            <a:pPr algn="l">
              <a:lnSpc>
                <a:spcPts val="3357"/>
              </a:lnSpc>
            </a:pPr>
            <a:r>
              <a:rPr lang="en-US" sz="2894" b="true">
                <a:solidFill>
                  <a:srgbClr val="FFFFFF"/>
                </a:solidFill>
                <a:latin typeface="Telegraf 1 Medium"/>
                <a:ea typeface="Telegraf 1 Medium"/>
                <a:cs typeface="Telegraf 1 Medium"/>
                <a:sym typeface="Telegraf 1 Medium"/>
              </a:rPr>
              <a:t> 1) Piano 1 (Componenti Critici e IT): </a:t>
            </a:r>
          </a:p>
          <a:p>
            <a:pPr algn="l">
              <a:lnSpc>
                <a:spcPts val="3357"/>
              </a:lnSpc>
            </a:pPr>
            <a:r>
              <a:rPr lang="en-US" sz="2894" b="true">
                <a:solidFill>
                  <a:srgbClr val="FFFFFF"/>
                </a:solidFill>
                <a:latin typeface="Telegraf 1 Medium"/>
                <a:ea typeface="Telegraf 1 Medium"/>
                <a:cs typeface="Telegraf 1 Medium"/>
                <a:sym typeface="Telegraf 1 Medium"/>
              </a:rPr>
              <a:t> ○ VLAN: 192.168.1.0/24 (254 indirizzi IP) </a:t>
            </a:r>
          </a:p>
          <a:p>
            <a:pPr algn="l">
              <a:lnSpc>
                <a:spcPts val="3357"/>
              </a:lnSpc>
            </a:pPr>
            <a:r>
              <a:rPr lang="en-US" sz="2894" b="true">
                <a:solidFill>
                  <a:srgbClr val="FFFFFF"/>
                </a:solidFill>
                <a:latin typeface="Telegraf 1 Medium"/>
                <a:ea typeface="Telegraf 1 Medium"/>
                <a:cs typeface="Telegraf 1 Medium"/>
                <a:sym typeface="Telegraf 1 Medium"/>
              </a:rPr>
              <a:t> ○ Dispositivi: Firewall, NAS, IDS/IPS, SIEM, DHCP,   server di    gestione della rete, router e dispositivi di monitoraggio.</a:t>
            </a:r>
          </a:p>
          <a:p>
            <a:pPr algn="l">
              <a:lnSpc>
                <a:spcPts val="3357"/>
              </a:lnSpc>
            </a:pPr>
            <a:r>
              <a:rPr lang="en-US" sz="2894" b="true">
                <a:solidFill>
                  <a:srgbClr val="FFFFFF"/>
                </a:solidFill>
                <a:latin typeface="Telegraf 1 Medium"/>
                <a:ea typeface="Telegraf 1 Medium"/>
                <a:cs typeface="Telegraf 1 Medium"/>
                <a:sym typeface="Telegraf 1 Medium"/>
              </a:rPr>
              <a:t> ○ Descrizione: Area sicura e ventilata per i dispositivi critici e la gestione della rete aziendale. Il piano include anche i server di gestione della rete e dispositivi di monitoraggio.</a:t>
            </a:r>
          </a:p>
          <a:p>
            <a:pPr algn="l">
              <a:lnSpc>
                <a:spcPts val="3357"/>
              </a:lnSpc>
            </a:pPr>
          </a:p>
          <a:p>
            <a:pPr algn="l">
              <a:lnSpc>
                <a:spcPts val="3357"/>
              </a:lnSpc>
            </a:pPr>
            <a:r>
              <a:rPr lang="en-US" sz="2894" b="true">
                <a:solidFill>
                  <a:srgbClr val="FFFFFF"/>
                </a:solidFill>
                <a:latin typeface="Telegraf 1 Medium"/>
                <a:ea typeface="Telegraf 1 Medium"/>
                <a:cs typeface="Telegraf 1 Medium"/>
                <a:sym typeface="Telegraf 1 Medium"/>
              </a:rPr>
              <a:t> 2) Piano 2 (Ricerca):</a:t>
            </a:r>
          </a:p>
          <a:p>
            <a:pPr algn="l">
              <a:lnSpc>
                <a:spcPts val="3357"/>
              </a:lnSpc>
            </a:pPr>
            <a:r>
              <a:rPr lang="en-US" sz="2894" b="true">
                <a:solidFill>
                  <a:srgbClr val="FFFFFF"/>
                </a:solidFill>
                <a:latin typeface="Telegraf 1 Medium"/>
                <a:ea typeface="Telegraf 1 Medium"/>
                <a:cs typeface="Telegraf 1 Medium"/>
                <a:sym typeface="Telegraf 1 Medium"/>
              </a:rPr>
              <a:t> ○ VLAN: 192.168.2.0/24 (254 indirizzi IP)</a:t>
            </a:r>
          </a:p>
          <a:p>
            <a:pPr algn="l">
              <a:lnSpc>
                <a:spcPts val="3357"/>
              </a:lnSpc>
              <a:spcBef>
                <a:spcPct val="0"/>
              </a:spcBef>
            </a:pPr>
            <a:r>
              <a:rPr lang="en-US" b="true" sz="2894">
                <a:solidFill>
                  <a:srgbClr val="FFFFFF"/>
                </a:solidFill>
                <a:latin typeface="Telegraf 1 Medium"/>
                <a:ea typeface="Telegraf 1 Medium"/>
                <a:cs typeface="Telegraf 1 Medium"/>
                <a:sym typeface="Telegraf 1 Medium"/>
              </a:rPr>
              <a:t> ○ Descrizione: Rete separata per il reparto di ricerca, dove vengono eseguite attività sensibili come l'analisi dei dati e lo sviluppo di nuovi progetti. </a:t>
            </a:r>
          </a:p>
        </p:txBody>
      </p:sp>
      <p:sp>
        <p:nvSpPr>
          <p:cNvPr name="TextBox 9" id="9"/>
          <p:cNvSpPr txBox="true"/>
          <p:nvPr/>
        </p:nvSpPr>
        <p:spPr>
          <a:xfrm rot="0">
            <a:off x="1450275" y="1462568"/>
            <a:ext cx="4363045" cy="452882"/>
          </a:xfrm>
          <a:prstGeom prst="rect">
            <a:avLst/>
          </a:prstGeom>
        </p:spPr>
        <p:txBody>
          <a:bodyPr anchor="t" rtlCol="false" tIns="0" lIns="0" bIns="0" rIns="0">
            <a:spAutoFit/>
          </a:bodyPr>
          <a:lstStyle/>
          <a:p>
            <a:pPr algn="ctr">
              <a:lnSpc>
                <a:spcPts val="3363"/>
              </a:lnSpc>
              <a:spcBef>
                <a:spcPct val="0"/>
              </a:spcBef>
            </a:pPr>
            <a:r>
              <a:rPr lang="en-US" b="true" sz="2899">
                <a:solidFill>
                  <a:srgbClr val="000000"/>
                </a:solidFill>
                <a:latin typeface="Telegraf 1 Medium"/>
                <a:ea typeface="Telegraf 1 Medium"/>
                <a:cs typeface="Telegraf 1 Medium"/>
                <a:sym typeface="Telegraf 1 Medium"/>
              </a:rPr>
              <a:t>3. Architettura della Rete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86907"/>
            <a:ext cx="8755503" cy="10341959"/>
          </a:xfrm>
          <a:custGeom>
            <a:avLst/>
            <a:gdLst/>
            <a:ahLst/>
            <a:cxnLst/>
            <a:rect r="r" b="b" t="t" l="l"/>
            <a:pathLst>
              <a:path h="10341959" w="8755503">
                <a:moveTo>
                  <a:pt x="0" y="0"/>
                </a:moveTo>
                <a:lnTo>
                  <a:pt x="8755503" y="0"/>
                </a:lnTo>
                <a:lnTo>
                  <a:pt x="8755503" y="10341960"/>
                </a:lnTo>
                <a:lnTo>
                  <a:pt x="0" y="1034196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918956" y="583894"/>
            <a:ext cx="2680687" cy="897724"/>
            <a:chOff x="0" y="0"/>
            <a:chExt cx="706025" cy="236438"/>
          </a:xfrm>
        </p:grpSpPr>
        <p:sp>
          <p:nvSpPr>
            <p:cNvPr name="Freeform 4" id="4"/>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solidFill>
              <a:srgbClr val="000000"/>
            </a:solidFill>
          </p:spPr>
        </p:sp>
        <p:sp>
          <p:nvSpPr>
            <p:cNvPr name="TextBox 5" id="5"/>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TextBox 6" id="6"/>
          <p:cNvSpPr txBox="true"/>
          <p:nvPr/>
        </p:nvSpPr>
        <p:spPr>
          <a:xfrm rot="0">
            <a:off x="16685297" y="905746"/>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05/29</a:t>
            </a:r>
          </a:p>
        </p:txBody>
      </p:sp>
      <p:sp>
        <p:nvSpPr>
          <p:cNvPr name="TextBox 7" id="7"/>
          <p:cNvSpPr txBox="true"/>
          <p:nvPr/>
        </p:nvSpPr>
        <p:spPr>
          <a:xfrm rot="0">
            <a:off x="4541600" y="556633"/>
            <a:ext cx="9106197" cy="718156"/>
          </a:xfrm>
          <a:prstGeom prst="rect">
            <a:avLst/>
          </a:prstGeom>
        </p:spPr>
        <p:txBody>
          <a:bodyPr anchor="t" rtlCol="false" tIns="0" lIns="0" bIns="0" rIns="0">
            <a:spAutoFit/>
          </a:bodyPr>
          <a:lstStyle/>
          <a:p>
            <a:pPr algn="ctr">
              <a:lnSpc>
                <a:spcPts val="5213"/>
              </a:lnSpc>
              <a:spcBef>
                <a:spcPct val="0"/>
              </a:spcBef>
            </a:pPr>
            <a:r>
              <a:rPr lang="en-US" b="true" sz="4494">
                <a:solidFill>
                  <a:srgbClr val="000000"/>
                </a:solidFill>
                <a:latin typeface="Telegraf 1 Medium"/>
                <a:ea typeface="Telegraf 1 Medium"/>
                <a:cs typeface="Telegraf 1 Medium"/>
                <a:sym typeface="Telegraf 1 Medium"/>
              </a:rPr>
              <a:t>SUBNETTING</a:t>
            </a:r>
          </a:p>
        </p:txBody>
      </p:sp>
      <p:sp>
        <p:nvSpPr>
          <p:cNvPr name="TextBox 8" id="8"/>
          <p:cNvSpPr txBox="true"/>
          <p:nvPr/>
        </p:nvSpPr>
        <p:spPr>
          <a:xfrm rot="0">
            <a:off x="2440637" y="2972521"/>
            <a:ext cx="13308123" cy="5764106"/>
          </a:xfrm>
          <a:prstGeom prst="rect">
            <a:avLst/>
          </a:prstGeom>
        </p:spPr>
        <p:txBody>
          <a:bodyPr anchor="t" rtlCol="false" tIns="0" lIns="0" bIns="0" rIns="0">
            <a:spAutoFit/>
          </a:bodyPr>
          <a:lstStyle/>
          <a:p>
            <a:pPr algn="l">
              <a:lnSpc>
                <a:spcPts val="3826"/>
              </a:lnSpc>
            </a:pPr>
            <a:r>
              <a:rPr lang="en-US" sz="3299" b="true">
                <a:solidFill>
                  <a:srgbClr val="FFFFFF"/>
                </a:solidFill>
                <a:latin typeface="Telegraf 1 Medium"/>
                <a:ea typeface="Telegraf 1 Medium"/>
                <a:cs typeface="Telegraf 1 Medium"/>
                <a:sym typeface="Telegraf 1 Medium"/>
              </a:rPr>
              <a:t>3) Piano 3 (Sviluppo):</a:t>
            </a:r>
          </a:p>
          <a:p>
            <a:pPr algn="l">
              <a:lnSpc>
                <a:spcPts val="3826"/>
              </a:lnSpc>
            </a:pPr>
            <a:r>
              <a:rPr lang="en-US" sz="3299" b="true">
                <a:solidFill>
                  <a:srgbClr val="FFFFFF"/>
                </a:solidFill>
                <a:latin typeface="Telegraf 1 Medium"/>
                <a:ea typeface="Telegraf 1 Medium"/>
                <a:cs typeface="Telegraf 1 Medium"/>
                <a:sym typeface="Telegraf 1 Medium"/>
              </a:rPr>
              <a:t> ○ VLAN: 192.168.3.0/24 (254 indirizzi IP)</a:t>
            </a:r>
          </a:p>
          <a:p>
            <a:pPr algn="l">
              <a:lnSpc>
                <a:spcPts val="3826"/>
              </a:lnSpc>
            </a:pPr>
            <a:r>
              <a:rPr lang="en-US" sz="3299" b="true">
                <a:solidFill>
                  <a:srgbClr val="FFFFFF"/>
                </a:solidFill>
                <a:latin typeface="Telegraf 1 Medium"/>
                <a:ea typeface="Telegraf 1 Medium"/>
                <a:cs typeface="Telegraf 1 Medium"/>
                <a:sym typeface="Telegraf 1 Medium"/>
              </a:rPr>
              <a:t> ○ Descrizione: Rete dedicata al team di sviluppo software, separata per evitare interferenze con altre aree aziendali. </a:t>
            </a:r>
          </a:p>
          <a:p>
            <a:pPr algn="l">
              <a:lnSpc>
                <a:spcPts val="3826"/>
              </a:lnSpc>
            </a:pPr>
          </a:p>
          <a:p>
            <a:pPr algn="l">
              <a:lnSpc>
                <a:spcPts val="3826"/>
              </a:lnSpc>
            </a:pPr>
            <a:r>
              <a:rPr lang="en-US" sz="3299" b="true">
                <a:solidFill>
                  <a:srgbClr val="FFFFFF"/>
                </a:solidFill>
                <a:latin typeface="Telegraf 1 Medium"/>
                <a:ea typeface="Telegraf 1 Medium"/>
                <a:cs typeface="Telegraf 1 Medium"/>
                <a:sym typeface="Telegraf 1 Medium"/>
              </a:rPr>
              <a:t>4) Piano 4 (Servizio Clienti):</a:t>
            </a:r>
          </a:p>
          <a:p>
            <a:pPr algn="l">
              <a:lnSpc>
                <a:spcPts val="3826"/>
              </a:lnSpc>
            </a:pPr>
            <a:r>
              <a:rPr lang="en-US" sz="3299" b="true">
                <a:solidFill>
                  <a:srgbClr val="FFFFFF"/>
                </a:solidFill>
                <a:latin typeface="Telegraf 1 Medium"/>
                <a:ea typeface="Telegraf 1 Medium"/>
                <a:cs typeface="Telegraf 1 Medium"/>
                <a:sym typeface="Telegraf 1 Medium"/>
              </a:rPr>
              <a:t> ○ VLAN: 192.168.4.0/24 (254 indirizzi IP)</a:t>
            </a:r>
          </a:p>
          <a:p>
            <a:pPr algn="l">
              <a:lnSpc>
                <a:spcPts val="3826"/>
              </a:lnSpc>
            </a:pPr>
            <a:r>
              <a:rPr lang="en-US" sz="3299" b="true">
                <a:solidFill>
                  <a:srgbClr val="FFFFFF"/>
                </a:solidFill>
                <a:latin typeface="Telegraf 1 Medium"/>
                <a:ea typeface="Telegraf 1 Medium"/>
                <a:cs typeface="Telegraf 1 Medium"/>
                <a:sym typeface="Telegraf 1 Medium"/>
              </a:rPr>
              <a:t> ○ Descrizione: Rete per il team di servizio clienti, separata per isolare le attività legate ai clienti e garantire la protezione dei dati sensibili. </a:t>
            </a:r>
          </a:p>
          <a:p>
            <a:pPr algn="l">
              <a:lnSpc>
                <a:spcPts val="3826"/>
              </a:lnSpc>
            </a:pPr>
          </a:p>
          <a:p>
            <a:pPr algn="l">
              <a:lnSpc>
                <a:spcPts val="3826"/>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86907"/>
            <a:ext cx="8755503" cy="10341959"/>
          </a:xfrm>
          <a:custGeom>
            <a:avLst/>
            <a:gdLst/>
            <a:ahLst/>
            <a:cxnLst/>
            <a:rect r="r" b="b" t="t" l="l"/>
            <a:pathLst>
              <a:path h="10341959" w="8755503">
                <a:moveTo>
                  <a:pt x="0" y="0"/>
                </a:moveTo>
                <a:lnTo>
                  <a:pt x="8755503" y="0"/>
                </a:lnTo>
                <a:lnTo>
                  <a:pt x="8755503" y="10341960"/>
                </a:lnTo>
                <a:lnTo>
                  <a:pt x="0" y="1034196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918956" y="583894"/>
            <a:ext cx="2680687" cy="897724"/>
            <a:chOff x="0" y="0"/>
            <a:chExt cx="706025" cy="236438"/>
          </a:xfrm>
        </p:grpSpPr>
        <p:sp>
          <p:nvSpPr>
            <p:cNvPr name="Freeform 4" id="4"/>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solidFill>
              <a:srgbClr val="000000"/>
            </a:solidFill>
          </p:spPr>
        </p:sp>
        <p:sp>
          <p:nvSpPr>
            <p:cNvPr name="TextBox 5" id="5"/>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TextBox 6" id="6"/>
          <p:cNvSpPr txBox="true"/>
          <p:nvPr/>
        </p:nvSpPr>
        <p:spPr>
          <a:xfrm rot="0">
            <a:off x="16685297" y="905746"/>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06/29</a:t>
            </a:r>
          </a:p>
        </p:txBody>
      </p:sp>
      <p:sp>
        <p:nvSpPr>
          <p:cNvPr name="TextBox 7" id="7"/>
          <p:cNvSpPr txBox="true"/>
          <p:nvPr/>
        </p:nvSpPr>
        <p:spPr>
          <a:xfrm rot="0">
            <a:off x="4541600" y="556633"/>
            <a:ext cx="9106197" cy="718156"/>
          </a:xfrm>
          <a:prstGeom prst="rect">
            <a:avLst/>
          </a:prstGeom>
        </p:spPr>
        <p:txBody>
          <a:bodyPr anchor="t" rtlCol="false" tIns="0" lIns="0" bIns="0" rIns="0">
            <a:spAutoFit/>
          </a:bodyPr>
          <a:lstStyle/>
          <a:p>
            <a:pPr algn="ctr">
              <a:lnSpc>
                <a:spcPts val="5213"/>
              </a:lnSpc>
              <a:spcBef>
                <a:spcPct val="0"/>
              </a:spcBef>
            </a:pPr>
            <a:r>
              <a:rPr lang="en-US" b="true" sz="4494">
                <a:solidFill>
                  <a:srgbClr val="000000"/>
                </a:solidFill>
                <a:latin typeface="Telegraf 1 Medium"/>
                <a:ea typeface="Telegraf 1 Medium"/>
                <a:cs typeface="Telegraf 1 Medium"/>
                <a:sym typeface="Telegraf 1 Medium"/>
              </a:rPr>
              <a:t>SUBNETTING</a:t>
            </a:r>
          </a:p>
        </p:txBody>
      </p:sp>
      <p:sp>
        <p:nvSpPr>
          <p:cNvPr name="TextBox 8" id="8"/>
          <p:cNvSpPr txBox="true"/>
          <p:nvPr/>
        </p:nvSpPr>
        <p:spPr>
          <a:xfrm rot="0">
            <a:off x="2210975" y="2775752"/>
            <a:ext cx="13956644" cy="6053131"/>
          </a:xfrm>
          <a:prstGeom prst="rect">
            <a:avLst/>
          </a:prstGeom>
        </p:spPr>
        <p:txBody>
          <a:bodyPr anchor="t" rtlCol="false" tIns="0" lIns="0" bIns="0" rIns="0">
            <a:spAutoFit/>
          </a:bodyPr>
          <a:lstStyle/>
          <a:p>
            <a:pPr algn="l">
              <a:lnSpc>
                <a:spcPts val="4013"/>
              </a:lnSpc>
            </a:pPr>
            <a:r>
              <a:rPr lang="en-US" sz="3459" b="true">
                <a:solidFill>
                  <a:srgbClr val="FFFFFF"/>
                </a:solidFill>
                <a:latin typeface="Telegraf 1 Medium"/>
                <a:ea typeface="Telegraf 1 Medium"/>
                <a:cs typeface="Telegraf 1 Medium"/>
                <a:sym typeface="Telegraf 1 Medium"/>
              </a:rPr>
              <a:t>5) Piano 5 (Marketing): </a:t>
            </a:r>
          </a:p>
          <a:p>
            <a:pPr algn="l">
              <a:lnSpc>
                <a:spcPts val="4013"/>
              </a:lnSpc>
            </a:pPr>
            <a:r>
              <a:rPr lang="en-US" sz="3459" b="true">
                <a:solidFill>
                  <a:srgbClr val="FFFFFF"/>
                </a:solidFill>
                <a:latin typeface="Telegraf 1 Medium"/>
                <a:ea typeface="Telegraf 1 Medium"/>
                <a:cs typeface="Telegraf 1 Medium"/>
                <a:sym typeface="Telegraf 1 Medium"/>
              </a:rPr>
              <a:t>○ VLAN: 192.168.5.0/24 (254 indirizzi IP)</a:t>
            </a:r>
          </a:p>
          <a:p>
            <a:pPr algn="l">
              <a:lnSpc>
                <a:spcPts val="4013"/>
              </a:lnSpc>
            </a:pPr>
            <a:r>
              <a:rPr lang="en-US" sz="3459" b="true">
                <a:solidFill>
                  <a:srgbClr val="FFFFFF"/>
                </a:solidFill>
                <a:latin typeface="Telegraf 1 Medium"/>
                <a:ea typeface="Telegraf 1 Medium"/>
                <a:cs typeface="Telegraf 1 Medium"/>
                <a:sym typeface="Telegraf 1 Medium"/>
              </a:rPr>
              <a:t> ○ Descrizione: Rete separata per il team di marketing e la gestione delle campagne aziendali, che non devono interferire con altre funzioni aziendali.</a:t>
            </a:r>
          </a:p>
          <a:p>
            <a:pPr algn="l">
              <a:lnSpc>
                <a:spcPts val="4013"/>
              </a:lnSpc>
            </a:pPr>
          </a:p>
          <a:p>
            <a:pPr algn="l">
              <a:lnSpc>
                <a:spcPts val="4013"/>
              </a:lnSpc>
            </a:pPr>
            <a:r>
              <a:rPr lang="en-US" sz="3459" b="true">
                <a:solidFill>
                  <a:srgbClr val="FFFFFF"/>
                </a:solidFill>
                <a:latin typeface="Telegraf 1 Medium"/>
                <a:ea typeface="Telegraf 1 Medium"/>
                <a:cs typeface="Telegraf 1 Medium"/>
                <a:sym typeface="Telegraf 1 Medium"/>
              </a:rPr>
              <a:t> 6) Piano 6 (CEO e Amministrazione): </a:t>
            </a:r>
          </a:p>
          <a:p>
            <a:pPr algn="l">
              <a:lnSpc>
                <a:spcPts val="4013"/>
              </a:lnSpc>
            </a:pPr>
            <a:r>
              <a:rPr lang="en-US" sz="3459" b="true">
                <a:solidFill>
                  <a:srgbClr val="FFFFFF"/>
                </a:solidFill>
                <a:latin typeface="Telegraf 1 Medium"/>
                <a:ea typeface="Telegraf 1 Medium"/>
                <a:cs typeface="Telegraf 1 Medium"/>
                <a:sym typeface="Telegraf 1 Medium"/>
              </a:rPr>
              <a:t>○ VLAN: 192.168.6.0/24 (254 indirizzi IP) </a:t>
            </a:r>
          </a:p>
          <a:p>
            <a:pPr algn="l">
              <a:lnSpc>
                <a:spcPts val="4013"/>
              </a:lnSpc>
            </a:pPr>
            <a:r>
              <a:rPr lang="en-US" sz="3459" b="true">
                <a:solidFill>
                  <a:srgbClr val="FFFFFF"/>
                </a:solidFill>
                <a:latin typeface="Telegraf 1 Medium"/>
                <a:ea typeface="Telegraf 1 Medium"/>
                <a:cs typeface="Telegraf 1 Medium"/>
                <a:sym typeface="Telegraf 1 Medium"/>
              </a:rPr>
              <a:t>○ Descrizione: Rete altamente protetta per la gestione amministrativa e decisionale dell'azienda. Separazione dei dati sensibili.</a:t>
            </a:r>
          </a:p>
          <a:p>
            <a:pPr algn="l">
              <a:lnSpc>
                <a:spcPts val="4013"/>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81604"/>
            <a:ext cx="8755503" cy="10341959"/>
          </a:xfrm>
          <a:custGeom>
            <a:avLst/>
            <a:gdLst/>
            <a:ahLst/>
            <a:cxnLst/>
            <a:rect r="r" b="b" t="t" l="l"/>
            <a:pathLst>
              <a:path h="10341959" w="8755503">
                <a:moveTo>
                  <a:pt x="0" y="0"/>
                </a:moveTo>
                <a:lnTo>
                  <a:pt x="8755503" y="0"/>
                </a:lnTo>
                <a:lnTo>
                  <a:pt x="8755503" y="10341959"/>
                </a:lnTo>
                <a:lnTo>
                  <a:pt x="0" y="1034195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918956" y="583894"/>
            <a:ext cx="2680687" cy="897724"/>
            <a:chOff x="0" y="0"/>
            <a:chExt cx="706025" cy="236438"/>
          </a:xfrm>
        </p:grpSpPr>
        <p:sp>
          <p:nvSpPr>
            <p:cNvPr name="Freeform 4" id="4"/>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solidFill>
              <a:srgbClr val="000000"/>
            </a:solidFill>
          </p:spPr>
        </p:sp>
        <p:sp>
          <p:nvSpPr>
            <p:cNvPr name="TextBox 5" id="5"/>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TextBox 6" id="6"/>
          <p:cNvSpPr txBox="true"/>
          <p:nvPr/>
        </p:nvSpPr>
        <p:spPr>
          <a:xfrm rot="0">
            <a:off x="16685297" y="905746"/>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07/29</a:t>
            </a:r>
          </a:p>
        </p:txBody>
      </p:sp>
      <p:sp>
        <p:nvSpPr>
          <p:cNvPr name="TextBox 7" id="7"/>
          <p:cNvSpPr txBox="true"/>
          <p:nvPr/>
        </p:nvSpPr>
        <p:spPr>
          <a:xfrm rot="0">
            <a:off x="4541600" y="556633"/>
            <a:ext cx="9106197" cy="718156"/>
          </a:xfrm>
          <a:prstGeom prst="rect">
            <a:avLst/>
          </a:prstGeom>
        </p:spPr>
        <p:txBody>
          <a:bodyPr anchor="t" rtlCol="false" tIns="0" lIns="0" bIns="0" rIns="0">
            <a:spAutoFit/>
          </a:bodyPr>
          <a:lstStyle/>
          <a:p>
            <a:pPr algn="ctr">
              <a:lnSpc>
                <a:spcPts val="5213"/>
              </a:lnSpc>
              <a:spcBef>
                <a:spcPct val="0"/>
              </a:spcBef>
            </a:pPr>
            <a:r>
              <a:rPr lang="en-US" b="true" sz="4494">
                <a:solidFill>
                  <a:srgbClr val="000000"/>
                </a:solidFill>
                <a:latin typeface="Telegraf 1 Medium"/>
                <a:ea typeface="Telegraf 1 Medium"/>
                <a:cs typeface="Telegraf 1 Medium"/>
                <a:sym typeface="Telegraf 1 Medium"/>
              </a:rPr>
              <a:t>SUBNETTING</a:t>
            </a:r>
          </a:p>
        </p:txBody>
      </p:sp>
      <p:sp>
        <p:nvSpPr>
          <p:cNvPr name="TextBox 8" id="8"/>
          <p:cNvSpPr txBox="true"/>
          <p:nvPr/>
        </p:nvSpPr>
        <p:spPr>
          <a:xfrm rot="0">
            <a:off x="2548453" y="2551030"/>
            <a:ext cx="13732249" cy="3094787"/>
          </a:xfrm>
          <a:prstGeom prst="rect">
            <a:avLst/>
          </a:prstGeom>
        </p:spPr>
        <p:txBody>
          <a:bodyPr anchor="t" rtlCol="false" tIns="0" lIns="0" bIns="0" rIns="0">
            <a:spAutoFit/>
          </a:bodyPr>
          <a:lstStyle/>
          <a:p>
            <a:pPr algn="l">
              <a:lnSpc>
                <a:spcPts val="3948"/>
              </a:lnSpc>
            </a:pPr>
            <a:r>
              <a:rPr lang="en-US" sz="3404" b="true">
                <a:solidFill>
                  <a:srgbClr val="FFFFFF"/>
                </a:solidFill>
                <a:latin typeface="Telegraf 1 Medium"/>
                <a:ea typeface="Telegraf 1 Medium"/>
                <a:cs typeface="Telegraf 1 Medium"/>
                <a:sym typeface="Telegraf 1 Medium"/>
              </a:rPr>
              <a:t>DMZ per Web Server:</a:t>
            </a:r>
          </a:p>
          <a:p>
            <a:pPr algn="l">
              <a:lnSpc>
                <a:spcPts val="3948"/>
              </a:lnSpc>
            </a:pPr>
            <a:r>
              <a:rPr lang="en-US" sz="3404" b="true">
                <a:solidFill>
                  <a:srgbClr val="FFFFFF"/>
                </a:solidFill>
                <a:latin typeface="Telegraf 1 Medium"/>
                <a:ea typeface="Telegraf 1 Medium"/>
                <a:cs typeface="Telegraf 1 Medium"/>
                <a:sym typeface="Telegraf 1 Medium"/>
              </a:rPr>
              <a:t>○ VLAN: 192.168.0.0/29 (6 indirizzi IP) </a:t>
            </a:r>
          </a:p>
          <a:p>
            <a:pPr algn="l">
              <a:lnSpc>
                <a:spcPts val="3948"/>
              </a:lnSpc>
            </a:pPr>
            <a:r>
              <a:rPr lang="en-US" sz="3404" b="true">
                <a:solidFill>
                  <a:srgbClr val="FFFFFF"/>
                </a:solidFill>
                <a:latin typeface="Telegraf 1 Medium"/>
                <a:ea typeface="Telegraf 1 Medium"/>
                <a:cs typeface="Telegraf 1 Medium"/>
                <a:sym typeface="Telegraf 1 Medium"/>
              </a:rPr>
              <a:t>○ Dispositivi: Web Server (esposti a Internet). </a:t>
            </a:r>
          </a:p>
          <a:p>
            <a:pPr algn="l">
              <a:lnSpc>
                <a:spcPts val="3948"/>
              </a:lnSpc>
            </a:pPr>
            <a:r>
              <a:rPr lang="en-US" sz="3404" b="true">
                <a:solidFill>
                  <a:srgbClr val="FFFFFF"/>
                </a:solidFill>
                <a:latin typeface="Telegraf 1 Medium"/>
                <a:ea typeface="Telegraf 1 Medium"/>
                <a:cs typeface="Telegraf 1 Medium"/>
                <a:sym typeface="Telegraf 1 Medium"/>
              </a:rPr>
              <a:t>○ Descrizione: Isolamento dei server web da Internet, </a:t>
            </a:r>
          </a:p>
          <a:p>
            <a:pPr algn="l">
              <a:lnSpc>
                <a:spcPts val="3948"/>
              </a:lnSpc>
            </a:pPr>
            <a:r>
              <a:rPr lang="en-US" sz="3404" b="true">
                <a:solidFill>
                  <a:srgbClr val="FFFFFF"/>
                </a:solidFill>
                <a:latin typeface="Telegraf 1 Medium"/>
                <a:ea typeface="Telegraf 1 Medium"/>
                <a:cs typeface="Telegraf 1 Medium"/>
                <a:sym typeface="Telegraf 1 Medium"/>
              </a:rPr>
              <a:t>con l'intento di proteggere i sistemi aziendali da attacchi esterni. </a:t>
            </a:r>
          </a:p>
          <a:p>
            <a:pPr algn="l">
              <a:lnSpc>
                <a:spcPts val="4614"/>
              </a:lnSpc>
              <a:spcBef>
                <a:spcPct val="0"/>
              </a:spcBef>
            </a:pPr>
          </a:p>
        </p:txBody>
      </p:sp>
      <p:sp>
        <p:nvSpPr>
          <p:cNvPr name="TextBox 9" id="9"/>
          <p:cNvSpPr txBox="true"/>
          <p:nvPr/>
        </p:nvSpPr>
        <p:spPr>
          <a:xfrm rot="0">
            <a:off x="10140466" y="5617242"/>
            <a:ext cx="4951638" cy="3467773"/>
          </a:xfrm>
          <a:prstGeom prst="rect">
            <a:avLst/>
          </a:prstGeom>
        </p:spPr>
        <p:txBody>
          <a:bodyPr anchor="t" rtlCol="false" tIns="0" lIns="0" bIns="0" rIns="0">
            <a:spAutoFit/>
          </a:bodyPr>
          <a:lstStyle/>
          <a:p>
            <a:pPr algn="l">
              <a:lnSpc>
                <a:spcPts val="3426"/>
              </a:lnSpc>
            </a:pPr>
            <a:r>
              <a:rPr lang="en-US" sz="2953" b="true">
                <a:solidFill>
                  <a:srgbClr val="FFFFFF"/>
                </a:solidFill>
                <a:latin typeface="Telegraf 1 Medium"/>
                <a:ea typeface="Telegraf 1 Medium"/>
                <a:cs typeface="Telegraf 1 Medium"/>
                <a:sym typeface="Telegraf 1 Medium"/>
              </a:rPr>
              <a:t>Dettaglio del Subnetting: </a:t>
            </a:r>
          </a:p>
          <a:p>
            <a:pPr algn="l">
              <a:lnSpc>
                <a:spcPts val="3426"/>
              </a:lnSpc>
            </a:pPr>
            <a:r>
              <a:rPr lang="en-US" sz="2953" b="true">
                <a:solidFill>
                  <a:srgbClr val="FFFFFF"/>
                </a:solidFill>
                <a:latin typeface="Telegraf 1 Medium"/>
                <a:ea typeface="Telegraf 1 Medium"/>
                <a:cs typeface="Telegraf 1 Medium"/>
                <a:sym typeface="Telegraf 1 Medium"/>
              </a:rPr>
              <a:t>● Piano 1: 192.168.1.0/24</a:t>
            </a:r>
          </a:p>
          <a:p>
            <a:pPr algn="l">
              <a:lnSpc>
                <a:spcPts val="3426"/>
              </a:lnSpc>
            </a:pPr>
            <a:r>
              <a:rPr lang="en-US" sz="2953" b="true">
                <a:solidFill>
                  <a:srgbClr val="FFFFFF"/>
                </a:solidFill>
                <a:latin typeface="Telegraf 1 Medium"/>
                <a:ea typeface="Telegraf 1 Medium"/>
                <a:cs typeface="Telegraf 1 Medium"/>
                <a:sym typeface="Telegraf 1 Medium"/>
              </a:rPr>
              <a:t>● Piano 2: 192.168.2.0/24 </a:t>
            </a:r>
          </a:p>
          <a:p>
            <a:pPr algn="l">
              <a:lnSpc>
                <a:spcPts val="3426"/>
              </a:lnSpc>
            </a:pPr>
            <a:r>
              <a:rPr lang="en-US" sz="2953" b="true">
                <a:solidFill>
                  <a:srgbClr val="FFFFFF"/>
                </a:solidFill>
                <a:latin typeface="Telegraf 1 Medium"/>
                <a:ea typeface="Telegraf 1 Medium"/>
                <a:cs typeface="Telegraf 1 Medium"/>
                <a:sym typeface="Telegraf 1 Medium"/>
              </a:rPr>
              <a:t>● Piano 3: 192.168.3.0/24</a:t>
            </a:r>
          </a:p>
          <a:p>
            <a:pPr algn="l">
              <a:lnSpc>
                <a:spcPts val="3426"/>
              </a:lnSpc>
            </a:pPr>
            <a:r>
              <a:rPr lang="en-US" sz="2953" b="true">
                <a:solidFill>
                  <a:srgbClr val="FFFFFF"/>
                </a:solidFill>
                <a:latin typeface="Telegraf 1 Medium"/>
                <a:ea typeface="Telegraf 1 Medium"/>
                <a:cs typeface="Telegraf 1 Medium"/>
                <a:sym typeface="Telegraf 1 Medium"/>
              </a:rPr>
              <a:t>● Piano 4: 192.168.4.0/24 </a:t>
            </a:r>
          </a:p>
          <a:p>
            <a:pPr algn="l">
              <a:lnSpc>
                <a:spcPts val="3426"/>
              </a:lnSpc>
            </a:pPr>
            <a:r>
              <a:rPr lang="en-US" sz="2953" b="true">
                <a:solidFill>
                  <a:srgbClr val="FFFFFF"/>
                </a:solidFill>
                <a:latin typeface="Telegraf 1 Medium"/>
                <a:ea typeface="Telegraf 1 Medium"/>
                <a:cs typeface="Telegraf 1 Medium"/>
                <a:sym typeface="Telegraf 1 Medium"/>
              </a:rPr>
              <a:t>● Piano 5: 192.168.5.0/24</a:t>
            </a:r>
          </a:p>
          <a:p>
            <a:pPr algn="l">
              <a:lnSpc>
                <a:spcPts val="3426"/>
              </a:lnSpc>
            </a:pPr>
            <a:r>
              <a:rPr lang="en-US" sz="2953" b="true">
                <a:solidFill>
                  <a:srgbClr val="FFFFFF"/>
                </a:solidFill>
                <a:latin typeface="Telegraf 1 Medium"/>
                <a:ea typeface="Telegraf 1 Medium"/>
                <a:cs typeface="Telegraf 1 Medium"/>
                <a:sym typeface="Telegraf 1 Medium"/>
              </a:rPr>
              <a:t>● Piano 6: 192.168.6.0/24</a:t>
            </a:r>
          </a:p>
          <a:p>
            <a:pPr algn="l">
              <a:lnSpc>
                <a:spcPts val="3426"/>
              </a:lnSpc>
              <a:spcBef>
                <a:spcPct val="0"/>
              </a:spcBef>
            </a:pPr>
            <a:r>
              <a:rPr lang="en-US" b="true" sz="2953">
                <a:solidFill>
                  <a:srgbClr val="FFFFFF"/>
                </a:solidFill>
                <a:latin typeface="Telegraf 1 Medium"/>
                <a:ea typeface="Telegraf 1 Medium"/>
                <a:cs typeface="Telegraf 1 Medium"/>
                <a:sym typeface="Telegraf 1 Medium"/>
              </a:rPr>
              <a:t>● DMZ: 192.168.0.0/29</a:t>
            </a:r>
            <a:r>
              <a:rPr lang="en-US" b="true" sz="2953">
                <a:solidFill>
                  <a:srgbClr val="FFFFFF"/>
                </a:solidFill>
                <a:latin typeface="Telegraf 1 Medium"/>
                <a:ea typeface="Telegraf 1 Medium"/>
                <a:cs typeface="Telegraf 1 Medium"/>
                <a:sym typeface="Telegraf 1 Medium"/>
              </a:rPr>
              <a:t>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E7877">
                <a:alpha val="100000"/>
              </a:srgbClr>
            </a:gs>
            <a:gs pos="100000">
              <a:srgbClr val="BE5F5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86907"/>
            <a:ext cx="8755503" cy="10341959"/>
          </a:xfrm>
          <a:custGeom>
            <a:avLst/>
            <a:gdLst/>
            <a:ahLst/>
            <a:cxnLst/>
            <a:rect r="r" b="b" t="t" l="l"/>
            <a:pathLst>
              <a:path h="10341959" w="8755503">
                <a:moveTo>
                  <a:pt x="0" y="0"/>
                </a:moveTo>
                <a:lnTo>
                  <a:pt x="8755503" y="0"/>
                </a:lnTo>
                <a:lnTo>
                  <a:pt x="8755503" y="10341960"/>
                </a:lnTo>
                <a:lnTo>
                  <a:pt x="0" y="1034196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918956" y="583894"/>
            <a:ext cx="2680687" cy="897724"/>
            <a:chOff x="0" y="0"/>
            <a:chExt cx="706025" cy="236438"/>
          </a:xfrm>
        </p:grpSpPr>
        <p:sp>
          <p:nvSpPr>
            <p:cNvPr name="Freeform 4" id="4"/>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solidFill>
              <a:srgbClr val="000000"/>
            </a:solidFill>
          </p:spPr>
        </p:sp>
        <p:sp>
          <p:nvSpPr>
            <p:cNvPr name="TextBox 5" id="5"/>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TextBox 6" id="6"/>
          <p:cNvSpPr txBox="true"/>
          <p:nvPr/>
        </p:nvSpPr>
        <p:spPr>
          <a:xfrm rot="0">
            <a:off x="16685297" y="905746"/>
            <a:ext cx="981176"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08/29</a:t>
            </a:r>
          </a:p>
        </p:txBody>
      </p:sp>
      <p:sp>
        <p:nvSpPr>
          <p:cNvPr name="TextBox 7" id="7"/>
          <p:cNvSpPr txBox="true"/>
          <p:nvPr/>
        </p:nvSpPr>
        <p:spPr>
          <a:xfrm rot="0">
            <a:off x="4541600" y="556633"/>
            <a:ext cx="9106197" cy="718156"/>
          </a:xfrm>
          <a:prstGeom prst="rect">
            <a:avLst/>
          </a:prstGeom>
        </p:spPr>
        <p:txBody>
          <a:bodyPr anchor="t" rtlCol="false" tIns="0" lIns="0" bIns="0" rIns="0">
            <a:spAutoFit/>
          </a:bodyPr>
          <a:lstStyle/>
          <a:p>
            <a:pPr algn="ctr">
              <a:lnSpc>
                <a:spcPts val="5213"/>
              </a:lnSpc>
              <a:spcBef>
                <a:spcPct val="0"/>
              </a:spcBef>
            </a:pPr>
            <a:r>
              <a:rPr lang="en-US" b="true" sz="4494">
                <a:solidFill>
                  <a:srgbClr val="000000"/>
                </a:solidFill>
                <a:latin typeface="Telegraf 1 Medium"/>
                <a:ea typeface="Telegraf 1 Medium"/>
                <a:cs typeface="Telegraf 1 Medium"/>
                <a:sym typeface="Telegraf 1 Medium"/>
              </a:rPr>
              <a:t>SUBNETTING</a:t>
            </a:r>
          </a:p>
        </p:txBody>
      </p:sp>
      <p:sp>
        <p:nvSpPr>
          <p:cNvPr name="TextBox 8" id="8"/>
          <p:cNvSpPr txBox="true"/>
          <p:nvPr/>
        </p:nvSpPr>
        <p:spPr>
          <a:xfrm rot="0">
            <a:off x="1504971" y="4060110"/>
            <a:ext cx="15278059" cy="4971785"/>
          </a:xfrm>
          <a:prstGeom prst="rect">
            <a:avLst/>
          </a:prstGeom>
        </p:spPr>
        <p:txBody>
          <a:bodyPr anchor="t" rtlCol="false" tIns="0" lIns="0" bIns="0" rIns="0">
            <a:spAutoFit/>
          </a:bodyPr>
          <a:lstStyle/>
          <a:p>
            <a:pPr algn="l">
              <a:lnSpc>
                <a:spcPts val="4393"/>
              </a:lnSpc>
            </a:pPr>
            <a:r>
              <a:rPr lang="en-US" sz="3787" b="true">
                <a:solidFill>
                  <a:srgbClr val="FFFFFF"/>
                </a:solidFill>
                <a:latin typeface="Telegraf 1 Medium"/>
                <a:ea typeface="Telegraf 1 Medium"/>
                <a:cs typeface="Telegraf 1 Medium"/>
                <a:sym typeface="Telegraf 1 Medium"/>
              </a:rPr>
              <a:t> Gli access point sono distribuiti in modo uniforme su ogni piano, con una configurazione che garantisce l’accesso Wi-Fi sicuro separato tramite VLAN. Ogni piano avrà una VLAN Wi-Fi dedicata, e la gestione del DHCP garantisce l'assegnazione sicura degli indirizzi IP. Inoltre, i dispositivi Wi-Fi sono limitati all'accesso alle risorse aziendali necessarie, riducendo i rischi legati a dispositivi non autorizzati.</a:t>
            </a:r>
          </a:p>
          <a:p>
            <a:pPr algn="l">
              <a:lnSpc>
                <a:spcPts val="4393"/>
              </a:lnSpc>
            </a:pPr>
          </a:p>
          <a:p>
            <a:pPr algn="l">
              <a:lnSpc>
                <a:spcPts val="4393"/>
              </a:lnSpc>
              <a:spcBef>
                <a:spcPct val="0"/>
              </a:spcBef>
            </a:pPr>
          </a:p>
        </p:txBody>
      </p:sp>
      <p:sp>
        <p:nvSpPr>
          <p:cNvPr name="TextBox 9" id="9"/>
          <p:cNvSpPr txBox="true"/>
          <p:nvPr/>
        </p:nvSpPr>
        <p:spPr>
          <a:xfrm rot="0">
            <a:off x="1287941" y="3061637"/>
            <a:ext cx="4567476" cy="531114"/>
          </a:xfrm>
          <a:prstGeom prst="rect">
            <a:avLst/>
          </a:prstGeom>
        </p:spPr>
        <p:txBody>
          <a:bodyPr anchor="t" rtlCol="false" tIns="0" lIns="0" bIns="0" rIns="0">
            <a:spAutoFit/>
          </a:bodyPr>
          <a:lstStyle/>
          <a:p>
            <a:pPr algn="ctr">
              <a:lnSpc>
                <a:spcPts val="3827"/>
              </a:lnSpc>
              <a:spcBef>
                <a:spcPct val="0"/>
              </a:spcBef>
            </a:pPr>
            <a:r>
              <a:rPr lang="en-US" b="true" sz="3299">
                <a:solidFill>
                  <a:srgbClr val="000000"/>
                </a:solidFill>
                <a:latin typeface="Telegraf 1 Medium"/>
                <a:ea typeface="Telegraf 1 Medium"/>
                <a:cs typeface="Telegraf 1 Medium"/>
                <a:sym typeface="Telegraf 1 Medium"/>
              </a:rPr>
              <a:t>4. Access Point e Wi-Fi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DAGXesYScVs</dc:identifier>
  <dcterms:modified xsi:type="dcterms:W3CDTF">2011-08-01T06:04:30Z</dcterms:modified>
  <cp:revision>1</cp:revision>
  <dc:title>Presentazione software</dc:title>
</cp:coreProperties>
</file>